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387" r:id="rId3"/>
    <p:sldId id="366" r:id="rId4"/>
    <p:sldId id="388" r:id="rId5"/>
    <p:sldId id="389" r:id="rId6"/>
    <p:sldId id="386" r:id="rId7"/>
    <p:sldId id="390" r:id="rId8"/>
    <p:sldId id="259" r:id="rId9"/>
    <p:sldId id="391" r:id="rId10"/>
    <p:sldId id="262" r:id="rId11"/>
    <p:sldId id="392" r:id="rId12"/>
    <p:sldId id="367" r:id="rId13"/>
    <p:sldId id="393" r:id="rId14"/>
    <p:sldId id="372" r:id="rId15"/>
    <p:sldId id="263" r:id="rId16"/>
    <p:sldId id="369" r:id="rId17"/>
    <p:sldId id="264" r:id="rId18"/>
    <p:sldId id="324" r:id="rId19"/>
    <p:sldId id="325" r:id="rId20"/>
    <p:sldId id="326" r:id="rId21"/>
    <p:sldId id="359" r:id="rId22"/>
    <p:sldId id="360" r:id="rId23"/>
    <p:sldId id="265" r:id="rId24"/>
    <p:sldId id="394" r:id="rId25"/>
    <p:sldId id="370" r:id="rId26"/>
    <p:sldId id="395" r:id="rId27"/>
    <p:sldId id="371" r:id="rId28"/>
    <p:sldId id="267"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9">
          <p15:clr>
            <a:srgbClr val="A4A3A4"/>
          </p15:clr>
        </p15:guide>
        <p15:guide id="2" pos="5466">
          <p15:clr>
            <a:srgbClr val="A4A3A4"/>
          </p15:clr>
        </p15:guide>
        <p15:guide id="3" pos="47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eod, Robin" initials="MR" lastIdx="2" clrIdx="0">
    <p:extLst/>
  </p:cmAuthor>
  <p:cmAuthor id="2" name="Robin McLeod" initials="RM"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17" autoAdjust="0"/>
    <p:restoredTop sz="75814" autoAdjust="0"/>
  </p:normalViewPr>
  <p:slideViewPr>
    <p:cSldViewPr snapToGrid="0" snapToObjects="1">
      <p:cViewPr varScale="1">
        <p:scale>
          <a:sx n="83" d="100"/>
          <a:sy n="83" d="100"/>
        </p:scale>
        <p:origin x="1944" y="84"/>
      </p:cViewPr>
      <p:guideLst>
        <p:guide orient="horz" pos="3549"/>
        <p:guide pos="5466"/>
        <p:guide pos="47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D4D1227-A7CE-4874-9585-29EFF61BB957}" type="datetimeFigureOut">
              <a:rPr lang="en-US" smtClean="0"/>
              <a:t>2/7/2019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B4C0E55-3BE3-4153-A9C4-5CE372C929B4}" type="slidenum">
              <a:rPr lang="en-US" smtClean="0"/>
              <a:t>‹#›</a:t>
            </a:fld>
            <a:endParaRPr lang="en-US"/>
          </a:p>
        </p:txBody>
      </p:sp>
    </p:spTree>
    <p:extLst>
      <p:ext uri="{BB962C8B-B14F-4D97-AF65-F5344CB8AC3E}">
        <p14:creationId xmlns:p14="http://schemas.microsoft.com/office/powerpoint/2010/main" val="2760104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06F5E1-CF63-4720-930F-5010E2D3FDF6}" type="datetimeFigureOut">
              <a:rPr lang="en-US" smtClean="0"/>
              <a:t>2/7/2019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D4D830-2798-4C61-A572-2C405A50EF75}" type="slidenum">
              <a:rPr lang="en-US" smtClean="0"/>
              <a:t>‹#›</a:t>
            </a:fld>
            <a:endParaRPr lang="en-US"/>
          </a:p>
        </p:txBody>
      </p:sp>
    </p:spTree>
    <p:extLst>
      <p:ext uri="{BB962C8B-B14F-4D97-AF65-F5344CB8AC3E}">
        <p14:creationId xmlns:p14="http://schemas.microsoft.com/office/powerpoint/2010/main" val="397198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1</a:t>
            </a:fld>
            <a:endParaRPr lang="en-US"/>
          </a:p>
        </p:txBody>
      </p:sp>
    </p:spTree>
    <p:extLst>
      <p:ext uri="{BB962C8B-B14F-4D97-AF65-F5344CB8AC3E}">
        <p14:creationId xmlns:p14="http://schemas.microsoft.com/office/powerpoint/2010/main" val="3788104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23</a:t>
            </a:fld>
            <a:endParaRPr lang="en-US"/>
          </a:p>
        </p:txBody>
      </p:sp>
    </p:spTree>
    <p:extLst>
      <p:ext uri="{BB962C8B-B14F-4D97-AF65-F5344CB8AC3E}">
        <p14:creationId xmlns:p14="http://schemas.microsoft.com/office/powerpoint/2010/main" val="205214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24</a:t>
            </a:fld>
            <a:endParaRPr lang="en-US"/>
          </a:p>
        </p:txBody>
      </p:sp>
    </p:spTree>
    <p:extLst>
      <p:ext uri="{BB962C8B-B14F-4D97-AF65-F5344CB8AC3E}">
        <p14:creationId xmlns:p14="http://schemas.microsoft.com/office/powerpoint/2010/main" val="249174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25</a:t>
            </a:fld>
            <a:endParaRPr lang="en-US"/>
          </a:p>
        </p:txBody>
      </p:sp>
    </p:spTree>
    <p:extLst>
      <p:ext uri="{BB962C8B-B14F-4D97-AF65-F5344CB8AC3E}">
        <p14:creationId xmlns:p14="http://schemas.microsoft.com/office/powerpoint/2010/main" val="365935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26</a:t>
            </a:fld>
            <a:endParaRPr lang="en-US"/>
          </a:p>
        </p:txBody>
      </p:sp>
    </p:spTree>
    <p:extLst>
      <p:ext uri="{BB962C8B-B14F-4D97-AF65-F5344CB8AC3E}">
        <p14:creationId xmlns:p14="http://schemas.microsoft.com/office/powerpoint/2010/main" val="100910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27</a:t>
            </a:fld>
            <a:endParaRPr lang="en-US"/>
          </a:p>
        </p:txBody>
      </p:sp>
    </p:spTree>
    <p:extLst>
      <p:ext uri="{BB962C8B-B14F-4D97-AF65-F5344CB8AC3E}">
        <p14:creationId xmlns:p14="http://schemas.microsoft.com/office/powerpoint/2010/main" val="1253396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4D830-2798-4C61-A572-2C405A50EF75}" type="slidenum">
              <a:rPr lang="en-US" smtClean="0"/>
              <a:t>6</a:t>
            </a:fld>
            <a:endParaRPr lang="en-US"/>
          </a:p>
        </p:txBody>
      </p:sp>
    </p:spTree>
    <p:extLst>
      <p:ext uri="{BB962C8B-B14F-4D97-AF65-F5344CB8AC3E}">
        <p14:creationId xmlns:p14="http://schemas.microsoft.com/office/powerpoint/2010/main" val="39524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10</a:t>
            </a:fld>
            <a:endParaRPr lang="en-US"/>
          </a:p>
        </p:txBody>
      </p:sp>
    </p:spTree>
    <p:extLst>
      <p:ext uri="{BB962C8B-B14F-4D97-AF65-F5344CB8AC3E}">
        <p14:creationId xmlns:p14="http://schemas.microsoft.com/office/powerpoint/2010/main" val="33971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7D4D830-2798-4C61-A572-2C405A50EF75}" type="slidenum">
              <a:rPr lang="en-US" smtClean="0"/>
              <a:t>11</a:t>
            </a:fld>
            <a:endParaRPr lang="en-US"/>
          </a:p>
        </p:txBody>
      </p:sp>
    </p:spTree>
    <p:extLst>
      <p:ext uri="{BB962C8B-B14F-4D97-AF65-F5344CB8AC3E}">
        <p14:creationId xmlns:p14="http://schemas.microsoft.com/office/powerpoint/2010/main" val="424748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4D830-2798-4C61-A572-2C405A50EF75}" type="slidenum">
              <a:rPr lang="en-US" smtClean="0"/>
              <a:t>17</a:t>
            </a:fld>
            <a:endParaRPr lang="en-US"/>
          </a:p>
        </p:txBody>
      </p:sp>
    </p:spTree>
    <p:extLst>
      <p:ext uri="{BB962C8B-B14F-4D97-AF65-F5344CB8AC3E}">
        <p14:creationId xmlns:p14="http://schemas.microsoft.com/office/powerpoint/2010/main" val="287667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655DB95-6AA3-DF4F-8EDF-1C34619AC9C1}" type="slidenum">
              <a:rPr lang="en-CA" smtClean="0"/>
              <a:t>18</a:t>
            </a:fld>
            <a:endParaRPr lang="en-CA"/>
          </a:p>
        </p:txBody>
      </p:sp>
    </p:spTree>
    <p:extLst>
      <p:ext uri="{BB962C8B-B14F-4D97-AF65-F5344CB8AC3E}">
        <p14:creationId xmlns:p14="http://schemas.microsoft.com/office/powerpoint/2010/main" val="124098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655DB95-6AA3-DF4F-8EDF-1C34619AC9C1}" type="slidenum">
              <a:rPr lang="en-CA" smtClean="0"/>
              <a:t>20</a:t>
            </a:fld>
            <a:endParaRPr lang="en-CA"/>
          </a:p>
        </p:txBody>
      </p:sp>
    </p:spTree>
    <p:extLst>
      <p:ext uri="{BB962C8B-B14F-4D97-AF65-F5344CB8AC3E}">
        <p14:creationId xmlns:p14="http://schemas.microsoft.com/office/powerpoint/2010/main" val="72693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655DB95-6AA3-DF4F-8EDF-1C34619AC9C1}" type="slidenum">
              <a:rPr lang="en-CA" smtClean="0"/>
              <a:t>21</a:t>
            </a:fld>
            <a:endParaRPr lang="en-CA"/>
          </a:p>
        </p:txBody>
      </p:sp>
    </p:spTree>
    <p:extLst>
      <p:ext uri="{BB962C8B-B14F-4D97-AF65-F5344CB8AC3E}">
        <p14:creationId xmlns:p14="http://schemas.microsoft.com/office/powerpoint/2010/main" val="47637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655DB95-6AA3-DF4F-8EDF-1C34619AC9C1}" type="slidenum">
              <a:rPr lang="en-CA" smtClean="0"/>
              <a:t>22</a:t>
            </a:fld>
            <a:endParaRPr lang="en-CA"/>
          </a:p>
        </p:txBody>
      </p:sp>
    </p:spTree>
    <p:extLst>
      <p:ext uri="{BB962C8B-B14F-4D97-AF65-F5344CB8AC3E}">
        <p14:creationId xmlns:p14="http://schemas.microsoft.com/office/powerpoint/2010/main" val="426276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4" name="Date Placeholder 3"/>
          <p:cNvSpPr>
            <a:spLocks noGrp="1"/>
          </p:cNvSpPr>
          <p:nvPr>
            <p:ph type="dt" sz="half" idx="10"/>
          </p:nvPr>
        </p:nvSpPr>
        <p:spPr/>
        <p:txBody>
          <a:bodyPr/>
          <a:lstStyle/>
          <a:p>
            <a:fld id="{DC96839D-1FED-7049-BEC7-A9D12F9F6335}"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105609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C96839D-1FED-7049-BEC7-A9D12F9F6335}"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367070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DC96839D-1FED-7049-BEC7-A9D12F9F6335}"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363136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a:lvl1pPr>
            <a:lvl2pPr marL="742950" indent="-28575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p>
            <a:fld id="{DC96839D-1FED-7049-BEC7-A9D12F9F6335}"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44FB-A5C8-F848-B7C3-A1F490B78D00}" type="slidenum">
              <a:rPr lang="en-US" smtClean="0"/>
              <a:t>‹#›</a:t>
            </a:fld>
            <a:endParaRPr lang="en-US"/>
          </a:p>
        </p:txBody>
      </p:sp>
      <p:cxnSp>
        <p:nvCxnSpPr>
          <p:cNvPr id="10" name="Straight Connector 9"/>
          <p:cNvCxnSpPr/>
          <p:nvPr userDrawn="1"/>
        </p:nvCxnSpPr>
        <p:spPr>
          <a:xfrm>
            <a:off x="0" y="1417638"/>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177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DC96839D-1FED-7049-BEC7-A9D12F9F6335}"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199625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DC96839D-1FED-7049-BEC7-A9D12F9F6335}"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43375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DC96839D-1FED-7049-BEC7-A9D12F9F6335}" type="datetimeFigureOut">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234801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DC96839D-1FED-7049-BEC7-A9D12F9F6335}" type="datetimeFigureOut">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2785417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839D-1FED-7049-BEC7-A9D12F9F6335}" type="datetimeFigureOut">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339904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DC96839D-1FED-7049-BEC7-A9D12F9F6335}"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2259682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DC96839D-1FED-7049-BEC7-A9D12F9F6335}"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744FB-A5C8-F848-B7C3-A1F490B78D00}" type="slidenum">
              <a:rPr lang="en-US" smtClean="0"/>
              <a:t>‹#›</a:t>
            </a:fld>
            <a:endParaRPr lang="en-US"/>
          </a:p>
        </p:txBody>
      </p:sp>
    </p:spTree>
    <p:extLst>
      <p:ext uri="{BB962C8B-B14F-4D97-AF65-F5344CB8AC3E}">
        <p14:creationId xmlns:p14="http://schemas.microsoft.com/office/powerpoint/2010/main" val="230516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839D-1FED-7049-BEC7-A9D12F9F6335}" type="datetimeFigureOut">
              <a:rPr lang="en-US" smtClean="0"/>
              <a:t>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744FB-A5C8-F848-B7C3-A1F490B78D00}" type="slidenum">
              <a:rPr lang="en-US" smtClean="0"/>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15926" y="5895596"/>
            <a:ext cx="1380318" cy="921508"/>
          </a:xfrm>
          <a:prstGeom prst="rect">
            <a:avLst/>
          </a:prstGeom>
        </p:spPr>
      </p:pic>
    </p:spTree>
    <p:extLst>
      <p:ext uri="{BB962C8B-B14F-4D97-AF65-F5344CB8AC3E}">
        <p14:creationId xmlns:p14="http://schemas.microsoft.com/office/powerpoint/2010/main" val="1275208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618" y="2478475"/>
            <a:ext cx="8158691" cy="1470025"/>
          </a:xfrm>
        </p:spPr>
        <p:txBody>
          <a:bodyPr>
            <a:noAutofit/>
          </a:bodyPr>
          <a:lstStyle/>
          <a:p>
            <a:r>
              <a:rPr lang="en-CA" sz="4000" b="1" dirty="0">
                <a:solidFill>
                  <a:srgbClr val="002A5C"/>
                </a:solidFill>
                <a:latin typeface="Arial Narrow"/>
                <a:cs typeface="Arial Narrow"/>
              </a:rPr>
              <a:t>Best Practice in Surgery</a:t>
            </a:r>
            <a:br>
              <a:rPr lang="en-CA" sz="4000" b="1" dirty="0">
                <a:solidFill>
                  <a:srgbClr val="002A5C"/>
                </a:solidFill>
                <a:latin typeface="Arial Narrow"/>
                <a:cs typeface="Arial Narrow"/>
              </a:rPr>
            </a:br>
            <a:r>
              <a:rPr lang="en-CA" sz="4000" b="1" dirty="0">
                <a:solidFill>
                  <a:srgbClr val="002A5C"/>
                </a:solidFill>
                <a:latin typeface="Arial Narrow"/>
                <a:cs typeface="Arial Narrow"/>
              </a:rPr>
              <a:t>Surgical Wound Care Guideline</a:t>
            </a:r>
            <a:br>
              <a:rPr lang="en-US" sz="4000" dirty="0">
                <a:latin typeface="Arial Narrow"/>
                <a:cs typeface="Arial Narrow"/>
              </a:rPr>
            </a:br>
            <a:endParaRPr lang="en-US" sz="4000" dirty="0">
              <a:latin typeface="Arial Narrow"/>
              <a:cs typeface="Arial Narrow"/>
            </a:endParaRPr>
          </a:p>
        </p:txBody>
      </p:sp>
      <p:sp>
        <p:nvSpPr>
          <p:cNvPr id="3" name="Subtitle 2"/>
          <p:cNvSpPr>
            <a:spLocks noGrp="1"/>
          </p:cNvSpPr>
          <p:nvPr>
            <p:ph type="subTitle" idx="1"/>
          </p:nvPr>
        </p:nvSpPr>
        <p:spPr>
          <a:xfrm>
            <a:off x="1371600" y="3886200"/>
            <a:ext cx="6400800" cy="1381991"/>
          </a:xfrm>
        </p:spPr>
        <p:txBody>
          <a:bodyPr>
            <a:normAutofit fontScale="70000" lnSpcReduction="20000"/>
          </a:bodyPr>
          <a:lstStyle/>
          <a:p>
            <a:r>
              <a:rPr lang="en-US" dirty="0"/>
              <a:t>A Clinical Practice Guideline developed by the </a:t>
            </a:r>
            <a:endParaRPr lang="en-CA" dirty="0"/>
          </a:p>
          <a:p>
            <a:r>
              <a:rPr lang="en-US" dirty="0"/>
              <a:t>University of Toronto’s Best Practice in Surgery in Collaboration with the LHIN Home and Community Care Toronto Central</a:t>
            </a:r>
            <a:endParaRPr lang="en-CA" dirty="0"/>
          </a:p>
          <a:p>
            <a:endParaRPr lang="en-US" sz="2000" dirty="0">
              <a:solidFill>
                <a:srgbClr val="17375E"/>
              </a:solidFill>
              <a:latin typeface="Arial Narrow"/>
              <a:cs typeface="Arial Narrow"/>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10" y="204770"/>
            <a:ext cx="3554736" cy="780756"/>
          </a:xfrm>
          <a:prstGeom prst="rect">
            <a:avLst/>
          </a:prstGeom>
        </p:spPr>
      </p:pic>
    </p:spTree>
    <p:extLst>
      <p:ext uri="{BB962C8B-B14F-4D97-AF65-F5344CB8AC3E}">
        <p14:creationId xmlns:p14="http://schemas.microsoft.com/office/powerpoint/2010/main" val="414557822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255588"/>
            <a:ext cx="8843209" cy="1143000"/>
          </a:xfrm>
        </p:spPr>
        <p:txBody>
          <a:bodyPr>
            <a:noAutofit/>
          </a:bodyPr>
          <a:lstStyle/>
          <a:p>
            <a:r>
              <a:rPr lang="en-US" sz="4000" dirty="0"/>
              <a:t>2. Management of Closed Surgical Incision Healing by  Primary Intention</a:t>
            </a:r>
          </a:p>
        </p:txBody>
      </p:sp>
      <p:sp>
        <p:nvSpPr>
          <p:cNvPr id="3" name="Content Placeholder 2"/>
          <p:cNvSpPr>
            <a:spLocks noGrp="1"/>
          </p:cNvSpPr>
          <p:nvPr>
            <p:ph idx="1"/>
          </p:nvPr>
        </p:nvSpPr>
        <p:spPr>
          <a:xfrm>
            <a:off x="511341" y="1600200"/>
            <a:ext cx="8229600" cy="5257800"/>
          </a:xfrm>
        </p:spPr>
        <p:txBody>
          <a:bodyPr>
            <a:normAutofit/>
          </a:bodyPr>
          <a:lstStyle/>
          <a:p>
            <a:pPr marL="0" lvl="1" indent="0">
              <a:buNone/>
            </a:pPr>
            <a:r>
              <a:rPr lang="en-CA" sz="3600" dirty="0"/>
              <a:t>2.1	All closed surgical incisions should 		be appropriately dressed in the 			operating room. </a:t>
            </a:r>
          </a:p>
          <a:p>
            <a:pPr marL="0" lvl="1" indent="0">
              <a:buNone/>
            </a:pPr>
            <a:r>
              <a:rPr lang="en-CA" sz="3600" dirty="0"/>
              <a:t>2.2	The timing of the first dressing 				removal is at the discretion of the 			surgeon. When indicated wounds 		may be assessed by the surgical 			team and/or nurse daily or more 			frequently. </a:t>
            </a:r>
          </a:p>
          <a:p>
            <a:pPr marL="0" indent="0">
              <a:buNone/>
            </a:pPr>
            <a:endParaRPr lang="en-US" sz="3600" dirty="0"/>
          </a:p>
        </p:txBody>
      </p:sp>
    </p:spTree>
    <p:extLst>
      <p:ext uri="{BB962C8B-B14F-4D97-AF65-F5344CB8AC3E}">
        <p14:creationId xmlns:p14="http://schemas.microsoft.com/office/powerpoint/2010/main" val="277518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255588"/>
            <a:ext cx="8843209" cy="1143000"/>
          </a:xfrm>
        </p:spPr>
        <p:txBody>
          <a:bodyPr>
            <a:noAutofit/>
          </a:bodyPr>
          <a:lstStyle/>
          <a:p>
            <a:r>
              <a:rPr lang="en-US" sz="4000" dirty="0"/>
              <a:t>2. Management of Closed Surgical Incision Healing by  Primary Intention</a:t>
            </a: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marL="0" lvl="1" indent="0">
              <a:buNone/>
            </a:pPr>
            <a:r>
              <a:rPr lang="en-CA" sz="3600" dirty="0"/>
              <a:t>The assessment should include the following: </a:t>
            </a:r>
          </a:p>
          <a:p>
            <a:pPr marL="723900" lvl="1" indent="-274638"/>
            <a:r>
              <a:rPr lang="en-CA" sz="3100" dirty="0"/>
              <a:t>Location of incision</a:t>
            </a:r>
          </a:p>
          <a:p>
            <a:pPr marL="723900" lvl="0" indent="-274638"/>
            <a:r>
              <a:rPr lang="en-CA" sz="3100" dirty="0"/>
              <a:t>Length of incision</a:t>
            </a:r>
          </a:p>
          <a:p>
            <a:pPr marL="723900" lvl="0" indent="-274638"/>
            <a:r>
              <a:rPr lang="en-CA" sz="3100" dirty="0"/>
              <a:t>Closure method e.g. sutures, staples, steri-strips, tissue adhesives</a:t>
            </a:r>
          </a:p>
          <a:p>
            <a:pPr marL="723900" lvl="0" indent="-274638"/>
            <a:r>
              <a:rPr lang="en-CA" sz="3100" dirty="0"/>
              <a:t>Approximation of the skin edges</a:t>
            </a:r>
          </a:p>
          <a:p>
            <a:pPr marL="723900" lvl="0" indent="-274638"/>
            <a:r>
              <a:rPr lang="en-CA" sz="3100" dirty="0"/>
              <a:t>Presence of the acute inflammatory response edema which should be present 1-4 days post surgery</a:t>
            </a:r>
          </a:p>
          <a:p>
            <a:pPr marL="723900" lvl="0" indent="-274638"/>
            <a:r>
              <a:rPr lang="en-CA" sz="3100" dirty="0"/>
              <a:t>Presence of the healing ridge which should be present 5-9 days post surgery</a:t>
            </a:r>
          </a:p>
          <a:p>
            <a:pPr marL="723900" lvl="0" indent="-274638"/>
            <a:r>
              <a:rPr lang="en-CA" sz="3100" dirty="0"/>
              <a:t>Presence of hematoma, seroma or exudate or signs of infection </a:t>
            </a:r>
          </a:p>
          <a:p>
            <a:pPr marL="0" indent="0">
              <a:buNone/>
            </a:pPr>
            <a:endParaRPr lang="en-US" sz="3600" dirty="0"/>
          </a:p>
        </p:txBody>
      </p:sp>
    </p:spTree>
    <p:extLst>
      <p:ext uri="{BB962C8B-B14F-4D97-AF65-F5344CB8AC3E}">
        <p14:creationId xmlns:p14="http://schemas.microsoft.com/office/powerpoint/2010/main" val="1812822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537" y="255588"/>
            <a:ext cx="8843209" cy="1143000"/>
          </a:xfrm>
        </p:spPr>
        <p:txBody>
          <a:bodyPr>
            <a:noAutofit/>
          </a:bodyPr>
          <a:lstStyle/>
          <a:p>
            <a:r>
              <a:rPr lang="en-US" sz="4000" dirty="0"/>
              <a:t>2. Management of Closed Surgical Incision Healing by  Primary Intention</a:t>
            </a:r>
          </a:p>
        </p:txBody>
      </p:sp>
      <p:sp>
        <p:nvSpPr>
          <p:cNvPr id="3" name="Content Placeholder 2"/>
          <p:cNvSpPr>
            <a:spLocks noGrp="1"/>
          </p:cNvSpPr>
          <p:nvPr>
            <p:ph idx="1"/>
          </p:nvPr>
        </p:nvSpPr>
        <p:spPr/>
        <p:txBody>
          <a:bodyPr>
            <a:normAutofit/>
          </a:bodyPr>
          <a:lstStyle/>
          <a:p>
            <a:pPr marL="0" lvl="1" indent="0">
              <a:buNone/>
            </a:pPr>
            <a:r>
              <a:rPr lang="en-CA" sz="2400" dirty="0"/>
              <a:t>2.3		Clean closed surgical incisions do not require 				cleansing or 	any dressings after the initial surgical 		dressing is removed. </a:t>
            </a:r>
          </a:p>
          <a:p>
            <a:pPr marL="1793875" lvl="1" indent="-896938">
              <a:buNone/>
            </a:pPr>
            <a:r>
              <a:rPr lang="en-CA" sz="2400" dirty="0"/>
              <a:t>2.3.1	A clean dressing can be applied to absorb discharge, and decrease wound contact with clothing.</a:t>
            </a:r>
          </a:p>
          <a:p>
            <a:pPr marL="0" lvl="1" indent="0">
              <a:buNone/>
            </a:pPr>
            <a:r>
              <a:rPr lang="en-CA" sz="2400" dirty="0"/>
              <a:t>2.4		After the dressing applied in the operating room is 			removed, 	patients may shower anytime.  The area 		should be dried well after 	the shower. </a:t>
            </a:r>
            <a:endParaRPr lang="en-US" sz="2400" dirty="0"/>
          </a:p>
        </p:txBody>
      </p:sp>
    </p:spTree>
    <p:extLst>
      <p:ext uri="{BB962C8B-B14F-4D97-AF65-F5344CB8AC3E}">
        <p14:creationId xmlns:p14="http://schemas.microsoft.com/office/powerpoint/2010/main" val="173418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5" y="249351"/>
            <a:ext cx="8879591" cy="1143000"/>
          </a:xfrm>
        </p:spPr>
        <p:txBody>
          <a:bodyPr>
            <a:noAutofit/>
          </a:bodyPr>
          <a:lstStyle/>
          <a:p>
            <a:r>
              <a:rPr lang="en-US" sz="4000" dirty="0"/>
              <a:t>3. Management of Infected Open </a:t>
            </a:r>
            <a:br>
              <a:rPr lang="en-US" sz="4000" dirty="0"/>
            </a:br>
            <a:r>
              <a:rPr lang="en-US" sz="4000" dirty="0"/>
              <a:t>Surgical Wounds by Primary Intention</a:t>
            </a:r>
          </a:p>
        </p:txBody>
      </p:sp>
      <p:sp>
        <p:nvSpPr>
          <p:cNvPr id="3" name="Content Placeholder 2"/>
          <p:cNvSpPr>
            <a:spLocks noGrp="1"/>
          </p:cNvSpPr>
          <p:nvPr>
            <p:ph idx="1"/>
          </p:nvPr>
        </p:nvSpPr>
        <p:spPr/>
        <p:txBody>
          <a:bodyPr>
            <a:normAutofit fontScale="92500" lnSpcReduction="10000"/>
          </a:bodyPr>
          <a:lstStyle/>
          <a:p>
            <a:pPr marL="0" lvl="1" indent="0">
              <a:buNone/>
            </a:pPr>
            <a:r>
              <a:rPr lang="en-CA" dirty="0"/>
              <a:t>3.1	Management of infected wounds should be 			initiated by the surgical team and if 						necessary staples or sutures should be 					removed and 	the wound should be opened 			and drained </a:t>
            </a:r>
          </a:p>
          <a:p>
            <a:pPr marL="0" lvl="1" indent="0">
              <a:buNone/>
            </a:pPr>
            <a:r>
              <a:rPr lang="en-CA" dirty="0"/>
              <a:t>3.2	Wounds should be assessed (refer to 					Appendix A) subsequently by the surgical 				team and/or nurse when the patient is in 				hospital. If the 	wound is complex, a timely 				referral to a Nurse Specialized in Wound, 				Ostomy and Continence (NSWOCC) should be 		made. </a:t>
            </a:r>
          </a:p>
          <a:p>
            <a:pPr marL="0" lvl="1" indent="0">
              <a:buNone/>
            </a:pPr>
            <a:endParaRPr lang="en-US" dirty="0"/>
          </a:p>
        </p:txBody>
      </p:sp>
    </p:spTree>
    <p:extLst>
      <p:ext uri="{BB962C8B-B14F-4D97-AF65-F5344CB8AC3E}">
        <p14:creationId xmlns:p14="http://schemas.microsoft.com/office/powerpoint/2010/main" val="153554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11AA-C158-4D42-B3FE-62624D3DF3F9}"/>
              </a:ext>
            </a:extLst>
          </p:cNvPr>
          <p:cNvSpPr>
            <a:spLocks noGrp="1"/>
          </p:cNvSpPr>
          <p:nvPr>
            <p:ph type="title"/>
          </p:nvPr>
        </p:nvSpPr>
        <p:spPr/>
        <p:txBody>
          <a:bodyPr/>
          <a:lstStyle/>
          <a:p>
            <a:r>
              <a:rPr lang="en-CA" dirty="0"/>
              <a:t>Appendix A</a:t>
            </a:r>
          </a:p>
        </p:txBody>
      </p:sp>
      <p:sp>
        <p:nvSpPr>
          <p:cNvPr id="3" name="Content Placeholder 2">
            <a:extLst>
              <a:ext uri="{FF2B5EF4-FFF2-40B4-BE49-F238E27FC236}">
                <a16:creationId xmlns:a16="http://schemas.microsoft.com/office/drawing/2014/main" id="{FD4B10F7-6C85-47A4-B417-476BF226A27D}"/>
              </a:ext>
            </a:extLst>
          </p:cNvPr>
          <p:cNvSpPr>
            <a:spLocks noGrp="1"/>
          </p:cNvSpPr>
          <p:nvPr>
            <p:ph idx="1"/>
          </p:nvPr>
        </p:nvSpPr>
        <p:spPr>
          <a:xfrm>
            <a:off x="4276846" y="1600200"/>
            <a:ext cx="4624086" cy="4525963"/>
          </a:xfrm>
        </p:spPr>
        <p:txBody>
          <a:bodyPr>
            <a:normAutofit fontScale="25000" lnSpcReduction="20000"/>
          </a:bodyPr>
          <a:lstStyle/>
          <a:p>
            <a:pPr lvl="0"/>
            <a:r>
              <a:rPr lang="en-CA" dirty="0"/>
              <a:t>Wound bed </a:t>
            </a:r>
            <a:endParaRPr lang="en-CA" sz="4400" dirty="0"/>
          </a:p>
          <a:p>
            <a:pPr lvl="1"/>
            <a:r>
              <a:rPr lang="en-CA" dirty="0"/>
              <a:t>Granulating – healthy red tissue presents as pinkish red coloured moist tissue and bleeds easily</a:t>
            </a:r>
            <a:endParaRPr lang="en-CA" sz="4000" dirty="0"/>
          </a:p>
          <a:p>
            <a:pPr lvl="1"/>
            <a:r>
              <a:rPr lang="en-CA" dirty="0"/>
              <a:t>Epithelializing – tissue is pink, almost white and only occurs on top of healthy granulating tissue</a:t>
            </a:r>
            <a:endParaRPr lang="en-CA" sz="4000" dirty="0"/>
          </a:p>
          <a:p>
            <a:pPr lvl="1"/>
            <a:r>
              <a:rPr lang="en-CA" dirty="0"/>
              <a:t>Sloughy – tissue is yellow, should not be confused with pus</a:t>
            </a:r>
            <a:endParaRPr lang="en-CA" sz="4000" dirty="0"/>
          </a:p>
          <a:p>
            <a:pPr lvl="1"/>
            <a:r>
              <a:rPr lang="en-CA" dirty="0"/>
              <a:t>Necrotic – tissue may be moist or dry and black/brown (devitalized tissue)</a:t>
            </a:r>
            <a:endParaRPr lang="en-CA" sz="4000" dirty="0"/>
          </a:p>
          <a:p>
            <a:pPr lvl="1"/>
            <a:r>
              <a:rPr lang="en-CA" dirty="0" err="1"/>
              <a:t>Hypergranulating</a:t>
            </a:r>
            <a:r>
              <a:rPr lang="en-CA" dirty="0"/>
              <a:t> –granulation tissue grows above the wound margin</a:t>
            </a:r>
            <a:endParaRPr lang="en-CA" sz="4000" dirty="0"/>
          </a:p>
          <a:p>
            <a:pPr lvl="0"/>
            <a:r>
              <a:rPr lang="en-CA" dirty="0"/>
              <a:t>Wound measurement </a:t>
            </a:r>
            <a:endParaRPr lang="en-CA" sz="4400" dirty="0"/>
          </a:p>
          <a:p>
            <a:pPr lvl="1"/>
            <a:r>
              <a:rPr lang="en-CA" dirty="0"/>
              <a:t>Measure length and width of wound </a:t>
            </a:r>
            <a:endParaRPr lang="en-CA" sz="4000" dirty="0"/>
          </a:p>
          <a:p>
            <a:pPr lvl="1"/>
            <a:r>
              <a:rPr lang="en-CA" dirty="0"/>
              <a:t>Use a cotton tip applicator to assess depth of wound and to check for undermining, tunnelling, sinus tracts or if wound extends to the bone (if extremity)</a:t>
            </a:r>
            <a:endParaRPr lang="en-CA" sz="4000" dirty="0"/>
          </a:p>
          <a:p>
            <a:pPr lvl="0"/>
            <a:r>
              <a:rPr lang="en-CA" dirty="0"/>
              <a:t>Wound Edges </a:t>
            </a:r>
            <a:endParaRPr lang="en-CA" sz="4400" dirty="0"/>
          </a:p>
          <a:p>
            <a:pPr lvl="1"/>
            <a:r>
              <a:rPr lang="en-CA" dirty="0"/>
              <a:t>Colour – pink edges indicate growth of new tissue; dusky edges indicate hypoxia; erythema edges indicate an inflammatory infection </a:t>
            </a:r>
            <a:endParaRPr lang="en-CA" sz="4000" dirty="0"/>
          </a:p>
          <a:p>
            <a:pPr lvl="1"/>
            <a:r>
              <a:rPr lang="en-CA" dirty="0"/>
              <a:t>Raised Edges – where the wound margin is elevated above the surrounding tissue may indicate pressure, trauma, or malignancy </a:t>
            </a:r>
            <a:endParaRPr lang="en-CA" sz="4000" dirty="0"/>
          </a:p>
          <a:p>
            <a:pPr lvl="1"/>
            <a:r>
              <a:rPr lang="en-CA" dirty="0"/>
              <a:t>Rolled Edges – where the wound edges roll down towards the wound bed, this may indicate wound stagnation or a chronic wound </a:t>
            </a:r>
            <a:endParaRPr lang="en-CA" sz="4000" dirty="0"/>
          </a:p>
          <a:p>
            <a:pPr lvl="1"/>
            <a:r>
              <a:rPr lang="en-CA" dirty="0"/>
              <a:t>Contraction – wound edges are coming together, signs of healing</a:t>
            </a:r>
            <a:endParaRPr lang="en-CA" sz="4000" dirty="0"/>
          </a:p>
          <a:p>
            <a:pPr lvl="1"/>
            <a:r>
              <a:rPr lang="en-CA" dirty="0"/>
              <a:t>Sensation – increased pain or the absence of sensation should be noted</a:t>
            </a:r>
            <a:endParaRPr lang="en-CA" sz="4000" dirty="0"/>
          </a:p>
          <a:p>
            <a:pPr lvl="0"/>
            <a:r>
              <a:rPr lang="en-CA" dirty="0"/>
              <a:t>Exudate/Transudate </a:t>
            </a:r>
            <a:endParaRPr lang="en-CA" sz="4400" dirty="0"/>
          </a:p>
          <a:p>
            <a:pPr lvl="1"/>
            <a:r>
              <a:rPr lang="en-CA" dirty="0"/>
              <a:t>Exudate/Transudate refers to: </a:t>
            </a:r>
            <a:endParaRPr lang="en-CA" sz="4000" dirty="0"/>
          </a:p>
          <a:p>
            <a:pPr lvl="2"/>
            <a:r>
              <a:rPr lang="en-CA" dirty="0"/>
              <a:t>Serous: clear, thin watery, straw colour - normal</a:t>
            </a:r>
            <a:endParaRPr lang="en-CA" sz="3600" dirty="0"/>
          </a:p>
          <a:p>
            <a:pPr lvl="2"/>
            <a:r>
              <a:rPr lang="en-CA" dirty="0" err="1"/>
              <a:t>Sero-sanguinous</a:t>
            </a:r>
            <a:r>
              <a:rPr lang="en-CA" dirty="0"/>
              <a:t>: clear, thin watery pink colour - normal</a:t>
            </a:r>
            <a:endParaRPr lang="en-CA" sz="3600" dirty="0"/>
          </a:p>
          <a:p>
            <a:pPr lvl="2"/>
            <a:r>
              <a:rPr lang="en-CA" dirty="0" err="1"/>
              <a:t>Sanguinous</a:t>
            </a:r>
            <a:r>
              <a:rPr lang="en-CA" dirty="0"/>
              <a:t>: thin watery red colour - trauma to blood vessels</a:t>
            </a:r>
            <a:endParaRPr lang="en-CA" sz="3600" dirty="0"/>
          </a:p>
          <a:p>
            <a:pPr lvl="2"/>
            <a:r>
              <a:rPr lang="en-CA" dirty="0"/>
              <a:t>Purulent exudate: thick yellow, grey, green colour</a:t>
            </a:r>
            <a:endParaRPr lang="en-CA" sz="3600" dirty="0"/>
          </a:p>
          <a:p>
            <a:pPr lvl="1"/>
            <a:r>
              <a:rPr lang="en-CA" dirty="0"/>
              <a:t>Amount</a:t>
            </a:r>
            <a:endParaRPr lang="en-CA" sz="4000" dirty="0"/>
          </a:p>
          <a:p>
            <a:pPr lvl="2"/>
            <a:r>
              <a:rPr lang="en-CA" dirty="0"/>
              <a:t>Too much exudate/transudate leads to maceration and degradation of the skin </a:t>
            </a:r>
            <a:endParaRPr lang="en-CA" sz="3600" dirty="0"/>
          </a:p>
          <a:p>
            <a:pPr lvl="2"/>
            <a:r>
              <a:rPr lang="en-CA" dirty="0"/>
              <a:t>Too little can result in the wound bed drying out</a:t>
            </a:r>
            <a:endParaRPr lang="en-CA" sz="3600" dirty="0"/>
          </a:p>
          <a:p>
            <a:pPr lvl="2"/>
            <a:r>
              <a:rPr lang="en-CA" dirty="0"/>
              <a:t>Small amount – (soaks through a foam dressing in &gt;3-5 days)</a:t>
            </a:r>
            <a:endParaRPr lang="en-CA" sz="3600" dirty="0"/>
          </a:p>
          <a:p>
            <a:pPr lvl="2"/>
            <a:r>
              <a:rPr lang="en-CA" dirty="0"/>
              <a:t>Scant amount – (soaks through foam dressing in &gt; 5-7 days)</a:t>
            </a:r>
            <a:endParaRPr lang="en-CA" sz="3600" dirty="0"/>
          </a:p>
          <a:p>
            <a:pPr lvl="2"/>
            <a:r>
              <a:rPr lang="en-CA" dirty="0"/>
              <a:t>Moderate-Copious amount (soaks through a foam dressing 24 – 72hrs)</a:t>
            </a:r>
            <a:endParaRPr lang="en-CA" sz="3600" dirty="0"/>
          </a:p>
          <a:p>
            <a:pPr lvl="0"/>
            <a:r>
              <a:rPr lang="en-CA" dirty="0"/>
              <a:t>Infection </a:t>
            </a:r>
            <a:endParaRPr lang="en-CA" sz="4400" dirty="0"/>
          </a:p>
          <a:p>
            <a:pPr lvl="1"/>
            <a:r>
              <a:rPr lang="en-CA" dirty="0"/>
              <a:t>Local indicators of infection include: </a:t>
            </a:r>
            <a:endParaRPr lang="en-CA" sz="4000" dirty="0"/>
          </a:p>
          <a:p>
            <a:pPr lvl="2"/>
            <a:r>
              <a:rPr lang="en-CA" dirty="0"/>
              <a:t>Erythema</a:t>
            </a:r>
            <a:endParaRPr lang="en-CA" sz="3600" dirty="0"/>
          </a:p>
          <a:p>
            <a:pPr lvl="2"/>
            <a:r>
              <a:rPr lang="en-CA" dirty="0"/>
              <a:t>Purulent exudate </a:t>
            </a:r>
            <a:endParaRPr lang="en-CA" sz="3600" dirty="0"/>
          </a:p>
          <a:p>
            <a:pPr lvl="2"/>
            <a:r>
              <a:rPr lang="en-CA" dirty="0"/>
              <a:t>Foul odor</a:t>
            </a:r>
            <a:endParaRPr lang="en-CA" sz="3600" dirty="0"/>
          </a:p>
          <a:p>
            <a:pPr lvl="2"/>
            <a:r>
              <a:rPr lang="en-CA" dirty="0"/>
              <a:t>Localized pain</a:t>
            </a:r>
            <a:endParaRPr lang="en-CA" sz="3600" dirty="0"/>
          </a:p>
          <a:p>
            <a:pPr lvl="2"/>
            <a:r>
              <a:rPr lang="en-CA" dirty="0"/>
              <a:t>Warm to touch</a:t>
            </a:r>
            <a:endParaRPr lang="en-CA" sz="3600" dirty="0"/>
          </a:p>
          <a:p>
            <a:pPr lvl="2"/>
            <a:r>
              <a:rPr lang="en-CA" dirty="0"/>
              <a:t>Wound breakdown</a:t>
            </a:r>
            <a:endParaRPr lang="en-CA" sz="3600" dirty="0"/>
          </a:p>
          <a:p>
            <a:pPr lvl="1"/>
            <a:r>
              <a:rPr lang="en-CA" dirty="0"/>
              <a:t>Systemic indicators include: </a:t>
            </a:r>
            <a:endParaRPr lang="en-CA" sz="4000" dirty="0"/>
          </a:p>
          <a:p>
            <a:pPr lvl="0"/>
            <a:r>
              <a:rPr lang="en-CA" dirty="0"/>
              <a:t>Increased temperature</a:t>
            </a:r>
            <a:endParaRPr lang="en-CA" sz="4400" dirty="0"/>
          </a:p>
          <a:p>
            <a:pPr lvl="0"/>
            <a:r>
              <a:rPr lang="en-CA" dirty="0"/>
              <a:t>General malaise, </a:t>
            </a:r>
            <a:endParaRPr lang="en-CA" sz="4400" dirty="0"/>
          </a:p>
          <a:p>
            <a:pPr lvl="0"/>
            <a:r>
              <a:rPr lang="en-CA" dirty="0"/>
              <a:t>Increased leucocyte count</a:t>
            </a:r>
            <a:endParaRPr lang="en-CA" sz="4400" dirty="0"/>
          </a:p>
          <a:p>
            <a:pPr lvl="0"/>
            <a:r>
              <a:rPr lang="en-CA" dirty="0"/>
              <a:t>Surrounding Skin</a:t>
            </a:r>
            <a:endParaRPr lang="en-CA" sz="4400" dirty="0"/>
          </a:p>
          <a:p>
            <a:pPr lvl="1"/>
            <a:r>
              <a:rPr lang="en-CA" dirty="0"/>
              <a:t>Surrounding tissue may present as: healthy, macerated, dry/flaky, erythema, black/blue discolouration, induration (hardening), or cellulitis</a:t>
            </a:r>
            <a:endParaRPr lang="en-CA" sz="4000" dirty="0"/>
          </a:p>
          <a:p>
            <a:pPr lvl="0"/>
            <a:r>
              <a:rPr lang="en-CA" dirty="0"/>
              <a:t>Pain </a:t>
            </a:r>
            <a:endParaRPr lang="en-CA" sz="4400" dirty="0"/>
          </a:p>
          <a:p>
            <a:pPr lvl="1"/>
            <a:r>
              <a:rPr lang="en-CA" dirty="0"/>
              <a:t>Assessment before, during and after dressing change required</a:t>
            </a:r>
            <a:endParaRPr lang="en-CA" sz="4000" dirty="0"/>
          </a:p>
          <a:p>
            <a:pPr marL="0" indent="0">
              <a:buNone/>
            </a:pPr>
            <a:endParaRPr lang="en-CA" dirty="0"/>
          </a:p>
        </p:txBody>
      </p:sp>
      <p:sp>
        <p:nvSpPr>
          <p:cNvPr id="4" name="Content Placeholder 2">
            <a:extLst>
              <a:ext uri="{FF2B5EF4-FFF2-40B4-BE49-F238E27FC236}">
                <a16:creationId xmlns:a16="http://schemas.microsoft.com/office/drawing/2014/main" id="{F64EFDF1-5ABC-4D31-A3AB-663590C3AAEE}"/>
              </a:ext>
            </a:extLst>
          </p:cNvPr>
          <p:cNvSpPr txBox="1">
            <a:spLocks/>
          </p:cNvSpPr>
          <p:nvPr/>
        </p:nvSpPr>
        <p:spPr>
          <a:xfrm>
            <a:off x="457200" y="1600200"/>
            <a:ext cx="357079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Wingdings" panose="05000000000000000000" pitchFamily="2" charset="2"/>
              <a:buNone/>
            </a:pPr>
            <a:r>
              <a:rPr lang="en-CA" dirty="0"/>
              <a:t>Appendix A provides guidance on how to assess wounds </a:t>
            </a:r>
          </a:p>
          <a:p>
            <a:pPr marL="0" lvl="1" indent="0">
              <a:buFont typeface="Wingdings" panose="05000000000000000000" pitchFamily="2" charset="2"/>
              <a:buNone/>
            </a:pPr>
            <a:endParaRPr lang="en-US" dirty="0"/>
          </a:p>
        </p:txBody>
      </p:sp>
      <p:sp>
        <p:nvSpPr>
          <p:cNvPr id="5" name="Rectangle 4">
            <a:extLst>
              <a:ext uri="{FF2B5EF4-FFF2-40B4-BE49-F238E27FC236}">
                <a16:creationId xmlns:a16="http://schemas.microsoft.com/office/drawing/2014/main" id="{20CA3308-9716-4763-8605-A6D38D5A8A3E}"/>
              </a:ext>
            </a:extLst>
          </p:cNvPr>
          <p:cNvSpPr/>
          <p:nvPr/>
        </p:nvSpPr>
        <p:spPr>
          <a:xfrm rot="19585154">
            <a:off x="5050647" y="3314576"/>
            <a:ext cx="307648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FF0000"/>
                </a:solidFill>
                <a:effectLst>
                  <a:glow rad="38100">
                    <a:schemeClr val="accent1">
                      <a:alpha val="40000"/>
                    </a:schemeClr>
                  </a:glow>
                </a:effectLst>
              </a:rPr>
              <a:t>Example</a:t>
            </a:r>
          </a:p>
        </p:txBody>
      </p:sp>
    </p:spTree>
    <p:extLst>
      <p:ext uri="{BB962C8B-B14F-4D97-AF65-F5344CB8AC3E}">
        <p14:creationId xmlns:p14="http://schemas.microsoft.com/office/powerpoint/2010/main" val="380365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5" y="249351"/>
            <a:ext cx="8879591" cy="1143000"/>
          </a:xfrm>
        </p:spPr>
        <p:txBody>
          <a:bodyPr>
            <a:noAutofit/>
          </a:bodyPr>
          <a:lstStyle/>
          <a:p>
            <a:r>
              <a:rPr lang="en-US" sz="4000" dirty="0"/>
              <a:t>3. Management of Infected Open </a:t>
            </a:r>
            <a:br>
              <a:rPr lang="en-US" sz="4000" dirty="0"/>
            </a:br>
            <a:r>
              <a:rPr lang="en-US" sz="4000" dirty="0"/>
              <a:t>Surgical Wounds by Primary Intention</a:t>
            </a:r>
          </a:p>
        </p:txBody>
      </p:sp>
      <p:sp>
        <p:nvSpPr>
          <p:cNvPr id="3" name="Content Placeholder 2"/>
          <p:cNvSpPr>
            <a:spLocks noGrp="1"/>
          </p:cNvSpPr>
          <p:nvPr>
            <p:ph idx="1"/>
          </p:nvPr>
        </p:nvSpPr>
        <p:spPr/>
        <p:txBody>
          <a:bodyPr>
            <a:normAutofit lnSpcReduction="10000"/>
          </a:bodyPr>
          <a:lstStyle/>
          <a:p>
            <a:pPr marL="0" lvl="1" indent="0">
              <a:buNone/>
            </a:pPr>
            <a:r>
              <a:rPr lang="en-CA" dirty="0"/>
              <a:t>3.3 	Potable water is sufficient for cleansing 				wounds. Clean technique 	should be used for 		dressing changes. Clean technique involves 		meticulous handwashing, maintaining a 				clean environment by 	preparing a clean 			field, using clean gloves and sterile 					instruments, 	and preventing direct 					contamination of materials and supplies </a:t>
            </a:r>
          </a:p>
          <a:p>
            <a:pPr marL="1173163" lvl="1" indent="-723900">
              <a:buNone/>
            </a:pPr>
            <a:r>
              <a:rPr lang="en-CA" dirty="0"/>
              <a:t>3.3.1	If the patient is immunocompromised, 	sterile normal saline should replace 	potable water for cleansing the wound</a:t>
            </a:r>
          </a:p>
          <a:p>
            <a:pPr marL="0" lvl="1" indent="0">
              <a:buNone/>
            </a:pPr>
            <a:endParaRPr lang="en-US" dirty="0"/>
          </a:p>
        </p:txBody>
      </p:sp>
    </p:spTree>
    <p:extLst>
      <p:ext uri="{BB962C8B-B14F-4D97-AF65-F5344CB8AC3E}">
        <p14:creationId xmlns:p14="http://schemas.microsoft.com/office/powerpoint/2010/main" val="116822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52" y="224910"/>
            <a:ext cx="8931348" cy="1143000"/>
          </a:xfrm>
        </p:spPr>
        <p:txBody>
          <a:bodyPr>
            <a:noAutofit/>
          </a:bodyPr>
          <a:lstStyle/>
          <a:p>
            <a:r>
              <a:rPr lang="en-US" sz="4000" dirty="0"/>
              <a:t>3. Management of Infected Open </a:t>
            </a:r>
            <a:br>
              <a:rPr lang="en-US" sz="4000" dirty="0"/>
            </a:br>
            <a:r>
              <a:rPr lang="en-US" sz="4000" dirty="0"/>
              <a:t>Surgical Wounds by Primary Intention</a:t>
            </a:r>
          </a:p>
        </p:txBody>
      </p:sp>
      <p:sp>
        <p:nvSpPr>
          <p:cNvPr id="3" name="Content Placeholder 2"/>
          <p:cNvSpPr>
            <a:spLocks noGrp="1"/>
          </p:cNvSpPr>
          <p:nvPr>
            <p:ph idx="1"/>
          </p:nvPr>
        </p:nvSpPr>
        <p:spPr/>
        <p:txBody>
          <a:bodyPr>
            <a:normAutofit fontScale="92500" lnSpcReduction="20000"/>
          </a:bodyPr>
          <a:lstStyle/>
          <a:p>
            <a:pPr marL="0" lvl="1" indent="0">
              <a:buNone/>
            </a:pPr>
            <a:r>
              <a:rPr lang="en-CA" dirty="0"/>
              <a:t>3.4	</a:t>
            </a:r>
            <a:r>
              <a:rPr lang="en-US" dirty="0"/>
              <a:t>Contaminated or dirty wounds should be 				irrigated with potable water at low pressure (4-			15 psi) prior to application of new dressings.</a:t>
            </a:r>
          </a:p>
          <a:p>
            <a:pPr marL="1431925" lvl="1" indent="-534988">
              <a:buNone/>
              <a:tabLst>
                <a:tab pos="1431925" algn="l"/>
              </a:tabLst>
            </a:pPr>
            <a:r>
              <a:rPr lang="en-US" dirty="0"/>
              <a:t>3.4.1.	</a:t>
            </a:r>
            <a:r>
              <a:rPr lang="en-CA" dirty="0"/>
              <a:t>If the patient is immunocompromised, 	sterile normal saline should be used for 	irrigation</a:t>
            </a:r>
          </a:p>
          <a:p>
            <a:pPr marL="0" lvl="1" indent="0">
              <a:buNone/>
            </a:pPr>
            <a:r>
              <a:rPr lang="en-CA" dirty="0"/>
              <a:t>3.5	Antiseptic soaked gauze should be used for 			initial wound packing or contact layer </a:t>
            </a:r>
          </a:p>
          <a:p>
            <a:pPr marL="0" lvl="1" indent="0">
              <a:buNone/>
            </a:pPr>
            <a:r>
              <a:rPr lang="en-CA" dirty="0"/>
              <a:t>3.6	Debridement should be considered if there is 			necrotic tissue and antibiotics should be 					considered if there are systemic signs of 				infection</a:t>
            </a:r>
            <a:endParaRPr lang="en-US" dirty="0"/>
          </a:p>
        </p:txBody>
      </p:sp>
    </p:spTree>
    <p:extLst>
      <p:ext uri="{BB962C8B-B14F-4D97-AF65-F5344CB8AC3E}">
        <p14:creationId xmlns:p14="http://schemas.microsoft.com/office/powerpoint/2010/main" val="1719138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74" y="179388"/>
            <a:ext cx="8963526" cy="1143000"/>
          </a:xfrm>
        </p:spPr>
        <p:txBody>
          <a:bodyPr>
            <a:noAutofit/>
          </a:bodyPr>
          <a:lstStyle/>
          <a:p>
            <a:r>
              <a:rPr lang="en-US" sz="4000" dirty="0"/>
              <a:t>4. Management of Surgical Wounds Healing by Secondary Intention</a:t>
            </a:r>
          </a:p>
        </p:txBody>
      </p:sp>
      <p:sp>
        <p:nvSpPr>
          <p:cNvPr id="3" name="Content Placeholder 2"/>
          <p:cNvSpPr>
            <a:spLocks noGrp="1"/>
          </p:cNvSpPr>
          <p:nvPr>
            <p:ph idx="1"/>
          </p:nvPr>
        </p:nvSpPr>
        <p:spPr/>
        <p:txBody>
          <a:bodyPr>
            <a:normAutofit/>
          </a:bodyPr>
          <a:lstStyle/>
          <a:p>
            <a:pPr marL="0" indent="0">
              <a:buNone/>
            </a:pPr>
            <a:r>
              <a:rPr lang="en-US" sz="2600" dirty="0"/>
              <a:t>4.1	Wound care should be based on:</a:t>
            </a:r>
          </a:p>
          <a:p>
            <a:pPr marL="1258888" lvl="1" indent="-276225"/>
            <a:r>
              <a:rPr lang="en-US" sz="2600" dirty="0"/>
              <a:t>Wound Type (superficial, deep or tunneling)</a:t>
            </a:r>
          </a:p>
          <a:p>
            <a:pPr marL="1258888" lvl="1" indent="-276225"/>
            <a:r>
              <a:rPr lang="en-US" sz="2600" dirty="0"/>
              <a:t>Infected or Non-infected</a:t>
            </a:r>
          </a:p>
          <a:p>
            <a:pPr marL="1258888" lvl="1" indent="-276225"/>
            <a:r>
              <a:rPr lang="en-US" sz="2600" dirty="0"/>
              <a:t>The amount of exudate/transudate (nil-low or moderate-copious) in the wound</a:t>
            </a:r>
          </a:p>
          <a:p>
            <a:pPr marL="0" lvl="0" indent="0">
              <a:buNone/>
            </a:pPr>
            <a:r>
              <a:rPr lang="en-US" sz="2600" dirty="0">
                <a:solidFill>
                  <a:srgbClr val="002060"/>
                </a:solidFill>
              </a:rPr>
              <a:t>4.2	The wound care algorithm (Appendix B) and the 		wound care products categories (Appendices C 		and D) should be referred to for determining the 		appropriate treatment</a:t>
            </a:r>
            <a:endParaRPr lang="en-US" dirty="0"/>
          </a:p>
          <a:p>
            <a:pPr marL="457200" lvl="1" indent="0">
              <a:buNone/>
            </a:pPr>
            <a:endParaRPr lang="en-US" dirty="0"/>
          </a:p>
        </p:txBody>
      </p:sp>
    </p:spTree>
    <p:extLst>
      <p:ext uri="{BB962C8B-B14F-4D97-AF65-F5344CB8AC3E}">
        <p14:creationId xmlns:p14="http://schemas.microsoft.com/office/powerpoint/2010/main" val="3171390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53"/>
            <a:ext cx="8229600" cy="1279615"/>
          </a:xfrm>
        </p:spPr>
        <p:txBody>
          <a:bodyPr>
            <a:noAutofit/>
          </a:bodyPr>
          <a:lstStyle/>
          <a:p>
            <a:r>
              <a:rPr lang="en-US" sz="4000" dirty="0"/>
              <a:t>Appendix B: Management of Open Wounds (Table 1. Superficial)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5766528"/>
              </p:ext>
            </p:extLst>
          </p:nvPr>
        </p:nvGraphicFramePr>
        <p:xfrm>
          <a:off x="682908" y="1683944"/>
          <a:ext cx="7605133" cy="4332482"/>
        </p:xfrm>
        <a:graphic>
          <a:graphicData uri="http://schemas.openxmlformats.org/drawingml/2006/table">
            <a:tbl>
              <a:tblPr firstRow="1" firstCol="1" bandRow="1"/>
              <a:tblGrid>
                <a:gridCol w="1070519">
                  <a:extLst>
                    <a:ext uri="{9D8B030D-6E8A-4147-A177-3AD203B41FA5}">
                      <a16:colId xmlns:a16="http://schemas.microsoft.com/office/drawing/2014/main" val="20000"/>
                    </a:ext>
                  </a:extLst>
                </a:gridCol>
                <a:gridCol w="1550019">
                  <a:extLst>
                    <a:ext uri="{9D8B030D-6E8A-4147-A177-3AD203B41FA5}">
                      <a16:colId xmlns:a16="http://schemas.microsoft.com/office/drawing/2014/main" val="20001"/>
                    </a:ext>
                  </a:extLst>
                </a:gridCol>
                <a:gridCol w="2854713">
                  <a:extLst>
                    <a:ext uri="{9D8B030D-6E8A-4147-A177-3AD203B41FA5}">
                      <a16:colId xmlns:a16="http://schemas.microsoft.com/office/drawing/2014/main" val="20002"/>
                    </a:ext>
                  </a:extLst>
                </a:gridCol>
                <a:gridCol w="2129882">
                  <a:extLst>
                    <a:ext uri="{9D8B030D-6E8A-4147-A177-3AD203B41FA5}">
                      <a16:colId xmlns:a16="http://schemas.microsoft.com/office/drawing/2014/main" val="20003"/>
                    </a:ext>
                  </a:extLst>
                </a:gridCol>
              </a:tblGrid>
              <a:tr h="112412">
                <a:tc rowSpan="2">
                  <a:txBody>
                    <a:bodyPr/>
                    <a:lstStyle/>
                    <a:p>
                      <a:pPr marL="0" marR="0">
                        <a:spcBef>
                          <a:spcPts val="0"/>
                        </a:spcBef>
                        <a:spcAft>
                          <a:spcPts val="0"/>
                        </a:spcAft>
                      </a:pPr>
                      <a:r>
                        <a:rPr lang="en-CA" sz="900" b="1" dirty="0">
                          <a:solidFill>
                            <a:srgbClr val="000000"/>
                          </a:solidFill>
                          <a:effectLst/>
                          <a:latin typeface="+mn-lt"/>
                          <a:ea typeface="Times New Roman"/>
                        </a:rPr>
                        <a:t>Wound Type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CA" sz="900" b="1" dirty="0">
                          <a:solidFill>
                            <a:srgbClr val="000000"/>
                          </a:solidFill>
                          <a:effectLst/>
                          <a:latin typeface="+mn-lt"/>
                          <a:ea typeface="Times New Roman"/>
                        </a:rPr>
                        <a:t>Wound Product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CA" sz="900" b="1">
                          <a:solidFill>
                            <a:srgbClr val="000000"/>
                          </a:solidFill>
                          <a:effectLst/>
                          <a:latin typeface="+mn-lt"/>
                          <a:ea typeface="Times New Roman"/>
                        </a:rPr>
                        <a:t>Exudate</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3723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CA" sz="900" b="1" dirty="0">
                          <a:solidFill>
                            <a:srgbClr val="000000"/>
                          </a:solidFill>
                          <a:effectLst/>
                          <a:latin typeface="+mn-lt"/>
                          <a:ea typeface="Times New Roman"/>
                        </a:rPr>
                        <a:t>Nil-Low Exudate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CA" sz="900" b="1" dirty="0">
                          <a:solidFill>
                            <a:srgbClr val="000000"/>
                          </a:solidFill>
                          <a:effectLst/>
                          <a:latin typeface="+mn-lt"/>
                          <a:ea typeface="Times New Roman"/>
                        </a:rPr>
                        <a:t>Moderate– Copious Exudate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3769">
                <a:tc rowSpan="2">
                  <a:txBody>
                    <a:bodyPr/>
                    <a:lstStyle/>
                    <a:p>
                      <a:pPr marL="0" marR="0">
                        <a:spcBef>
                          <a:spcPts val="0"/>
                        </a:spcBef>
                        <a:spcAft>
                          <a:spcPts val="0"/>
                        </a:spcAft>
                      </a:pPr>
                      <a:r>
                        <a:rPr lang="en-CA" sz="900" b="1" dirty="0">
                          <a:solidFill>
                            <a:srgbClr val="000000"/>
                          </a:solidFill>
                          <a:effectLst/>
                          <a:latin typeface="+mn-lt"/>
                          <a:ea typeface="Times New Roman"/>
                        </a:rPr>
                        <a:t>Infected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spcBef>
                          <a:spcPts val="0"/>
                        </a:spcBef>
                        <a:spcAft>
                          <a:spcPts val="0"/>
                        </a:spcAft>
                      </a:pPr>
                      <a:r>
                        <a:rPr lang="en-CA" sz="900" b="1" dirty="0">
                          <a:solidFill>
                            <a:srgbClr val="000000"/>
                          </a:solidFill>
                          <a:effectLst/>
                          <a:latin typeface="+mn-lt"/>
                          <a:ea typeface="Times New Roman"/>
                        </a:rPr>
                        <a:t>Primary Contact Layer</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gauze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Hydrogel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Sheet/Mesh</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Alginate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Hydrofibre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Sheet/Mesh</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err="1">
                          <a:solidFill>
                            <a:srgbClr val="000000"/>
                          </a:solidFill>
                          <a:effectLst/>
                          <a:latin typeface="+mn-lt"/>
                          <a:ea typeface="Times New Roman"/>
                        </a:rPr>
                        <a:t>Cadexomer</a:t>
                      </a:r>
                      <a:r>
                        <a:rPr lang="en-CA" sz="900" dirty="0">
                          <a:solidFill>
                            <a:srgbClr val="000000"/>
                          </a:solidFill>
                          <a:effectLst/>
                          <a:latin typeface="+mn-lt"/>
                          <a:ea typeface="Times New Roman"/>
                        </a:rPr>
                        <a:t> Iodine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Gentian Violet/Methylene Blue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2"/>
                  </a:ext>
                </a:extLst>
              </a:tr>
              <a:tr h="674472">
                <a:tc vMerge="1">
                  <a:txBody>
                    <a:bodyPr/>
                    <a:lstStyle/>
                    <a:p>
                      <a:endParaRPr lang="en-US"/>
                    </a:p>
                  </a:txBody>
                  <a:tcPr/>
                </a:tc>
                <a:tc>
                  <a:txBody>
                    <a:bodyPr/>
                    <a:lstStyle/>
                    <a:p>
                      <a:pPr marL="0" marR="0">
                        <a:spcBef>
                          <a:spcPts val="0"/>
                        </a:spcBef>
                        <a:spcAft>
                          <a:spcPts val="0"/>
                        </a:spcAft>
                      </a:pPr>
                      <a:r>
                        <a:rPr lang="en-CA" sz="900" b="1" dirty="0">
                          <a:solidFill>
                            <a:srgbClr val="000000"/>
                          </a:solidFill>
                          <a:effectLst/>
                          <a:latin typeface="+mn-lt"/>
                          <a:ea typeface="Times New Roman"/>
                        </a:rPr>
                        <a:t>Cover Dressings</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a:solidFill>
                            <a:srgbClr val="000000"/>
                          </a:solidFill>
                          <a:effectLst/>
                          <a:latin typeface="+mn-lt"/>
                          <a:ea typeface="Times New Roman"/>
                        </a:rPr>
                        <a:t>Antimicrobial Foam</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Absorbent Pad</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Non-adherent </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Sheet</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p>
                      <a:pPr marL="198755" marR="0" indent="-179705">
                        <a:spcBef>
                          <a:spcPts val="0"/>
                        </a:spcBef>
                        <a:spcAft>
                          <a:spcPts val="0"/>
                        </a:spcAft>
                      </a:pPr>
                      <a:r>
                        <a:rPr lang="en-CA" sz="900" dirty="0">
                          <a:solidFill>
                            <a:srgbClr val="000000"/>
                          </a:solidFill>
                          <a:effectLst/>
                          <a:latin typeface="+mn-lt"/>
                          <a:ea typeface="Times New Roman"/>
                        </a:rPr>
                        <a: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3"/>
                  </a:ext>
                </a:extLst>
              </a:tr>
              <a:tr h="786885">
                <a:tc rowSpan="2">
                  <a:txBody>
                    <a:bodyPr/>
                    <a:lstStyle/>
                    <a:p>
                      <a:pPr marL="0" marR="0">
                        <a:spcBef>
                          <a:spcPts val="0"/>
                        </a:spcBef>
                        <a:spcAft>
                          <a:spcPts val="0"/>
                        </a:spcAft>
                      </a:pPr>
                      <a:r>
                        <a:rPr lang="en-CA" sz="900" b="1">
                          <a:solidFill>
                            <a:srgbClr val="000000"/>
                          </a:solidFill>
                          <a:effectLst/>
                          <a:latin typeface="+mn-lt"/>
                          <a:ea typeface="Times New Roman"/>
                        </a:rPr>
                        <a:t>Non-infected </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spcBef>
                          <a:spcPts val="0"/>
                        </a:spcBef>
                        <a:spcAft>
                          <a:spcPts val="0"/>
                        </a:spcAft>
                      </a:pPr>
                      <a:r>
                        <a:rPr lang="en-CA" sz="900" b="1">
                          <a:solidFill>
                            <a:srgbClr val="000000"/>
                          </a:solidFill>
                          <a:effectLst/>
                          <a:latin typeface="+mn-lt"/>
                          <a:ea typeface="Times New Roman"/>
                        </a:rPr>
                        <a:t>Primary Contact Layer</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a:solidFill>
                            <a:srgbClr val="000000"/>
                          </a:solidFill>
                          <a:effectLst/>
                          <a:latin typeface="+mn-lt"/>
                          <a:ea typeface="Times New Roman"/>
                        </a:rPr>
                        <a:t>Foam</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Hydrogel</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Non-Adherent Sheet/Mesh</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Calcium Alginate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Hydrofibre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Non-Adherent Sheet/Mesh</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4"/>
                  </a:ext>
                </a:extLst>
              </a:tr>
              <a:tr h="674472">
                <a:tc vMerge="1">
                  <a:txBody>
                    <a:bodyPr/>
                    <a:lstStyle/>
                    <a:p>
                      <a:endParaRPr lang="en-US"/>
                    </a:p>
                  </a:txBody>
                  <a:tcPr/>
                </a:tc>
                <a:tc>
                  <a:txBody>
                    <a:bodyPr/>
                    <a:lstStyle/>
                    <a:p>
                      <a:pPr marL="0" marR="0">
                        <a:spcBef>
                          <a:spcPts val="0"/>
                        </a:spcBef>
                        <a:spcAft>
                          <a:spcPts val="0"/>
                        </a:spcAft>
                      </a:pPr>
                      <a:r>
                        <a:rPr lang="en-CA" sz="900" b="1">
                          <a:solidFill>
                            <a:srgbClr val="000000"/>
                          </a:solidFill>
                          <a:effectLst/>
                          <a:latin typeface="+mn-lt"/>
                          <a:ea typeface="Times New Roman"/>
                        </a:rPr>
                        <a:t>Cover Dressings</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a:solidFill>
                            <a:srgbClr val="000000"/>
                          </a:solidFill>
                          <a:effectLst/>
                          <a:latin typeface="+mn-lt"/>
                          <a:ea typeface="Times New Roman"/>
                        </a:rPr>
                        <a:t>Absorbent Clear Acrylic Dressing</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Absorbent Pad</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Foam</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Hydrocolloid</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Non-adherent Sheet</a:t>
                      </a:r>
                      <a:endParaRPr lang="en-US" sz="1000">
                        <a:effectLst/>
                        <a:latin typeface="+mn-lt"/>
                        <a:ea typeface="Times New Roman"/>
                      </a:endParaRPr>
                    </a:p>
                    <a:p>
                      <a:pPr marL="342900" marR="0" lvl="0" indent="-342900">
                        <a:spcBef>
                          <a:spcPts val="0"/>
                        </a:spcBef>
                        <a:spcAft>
                          <a:spcPts val="0"/>
                        </a:spcAft>
                        <a:buFont typeface="Symbol"/>
                        <a:buChar char=""/>
                      </a:pPr>
                      <a:r>
                        <a:rPr lang="en-CA" sz="900">
                          <a:solidFill>
                            <a:srgbClr val="000000"/>
                          </a:solidFill>
                          <a:effectLst/>
                          <a:latin typeface="+mn-lt"/>
                          <a:ea typeface="Times New Roman"/>
                        </a:rPr>
                        <a:t>Transparent Film</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p>
                      <a:pPr marL="198755" marR="0" indent="-179705">
                        <a:spcBef>
                          <a:spcPts val="0"/>
                        </a:spcBef>
                        <a:spcAft>
                          <a:spcPts val="0"/>
                        </a:spcAft>
                      </a:pPr>
                      <a:r>
                        <a:rPr lang="en-CA" sz="900" dirty="0">
                          <a:solidFill>
                            <a:srgbClr val="000000"/>
                          </a:solidFill>
                          <a:effectLst/>
                          <a:latin typeface="+mn-lt"/>
                          <a:ea typeface="Times New Roman"/>
                        </a:rPr>
                        <a: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5694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51" y="127989"/>
            <a:ext cx="8229600" cy="1143000"/>
          </a:xfrm>
        </p:spPr>
        <p:txBody>
          <a:bodyPr>
            <a:noAutofit/>
          </a:bodyPr>
          <a:lstStyle/>
          <a:p>
            <a:r>
              <a:rPr lang="en-US" sz="4000" dirty="0"/>
              <a:t>Appendix B: Management of Open Wounds (Table 2. Deep Wounds)</a:t>
            </a:r>
            <a:endParaRPr lang="en-US" sz="4000" b="1" dirty="0"/>
          </a:p>
        </p:txBody>
      </p:sp>
      <p:graphicFrame>
        <p:nvGraphicFramePr>
          <p:cNvPr id="11" name="Content Placeholder 3"/>
          <p:cNvGraphicFramePr>
            <a:graphicFrameLocks noGrp="1"/>
          </p:cNvGraphicFramePr>
          <p:nvPr>
            <p:ph idx="1"/>
            <p:extLst>
              <p:ext uri="{D42A27DB-BD31-4B8C-83A1-F6EECF244321}">
                <p14:modId xmlns:p14="http://schemas.microsoft.com/office/powerpoint/2010/main" val="355575992"/>
              </p:ext>
            </p:extLst>
          </p:nvPr>
        </p:nvGraphicFramePr>
        <p:xfrm>
          <a:off x="702525" y="1782763"/>
          <a:ext cx="7605133" cy="4223986"/>
        </p:xfrm>
        <a:graphic>
          <a:graphicData uri="http://schemas.openxmlformats.org/drawingml/2006/table">
            <a:tbl>
              <a:tblPr firstRow="1" firstCol="1" bandRow="1"/>
              <a:tblGrid>
                <a:gridCol w="1070519">
                  <a:extLst>
                    <a:ext uri="{9D8B030D-6E8A-4147-A177-3AD203B41FA5}">
                      <a16:colId xmlns:a16="http://schemas.microsoft.com/office/drawing/2014/main" val="20000"/>
                    </a:ext>
                  </a:extLst>
                </a:gridCol>
                <a:gridCol w="1550019">
                  <a:extLst>
                    <a:ext uri="{9D8B030D-6E8A-4147-A177-3AD203B41FA5}">
                      <a16:colId xmlns:a16="http://schemas.microsoft.com/office/drawing/2014/main" val="20001"/>
                    </a:ext>
                  </a:extLst>
                </a:gridCol>
                <a:gridCol w="2854713">
                  <a:extLst>
                    <a:ext uri="{9D8B030D-6E8A-4147-A177-3AD203B41FA5}">
                      <a16:colId xmlns:a16="http://schemas.microsoft.com/office/drawing/2014/main" val="20002"/>
                    </a:ext>
                  </a:extLst>
                </a:gridCol>
                <a:gridCol w="2129882">
                  <a:extLst>
                    <a:ext uri="{9D8B030D-6E8A-4147-A177-3AD203B41FA5}">
                      <a16:colId xmlns:a16="http://schemas.microsoft.com/office/drawing/2014/main" val="20003"/>
                    </a:ext>
                  </a:extLst>
                </a:gridCol>
              </a:tblGrid>
              <a:tr h="112412">
                <a:tc rowSpan="2">
                  <a:txBody>
                    <a:bodyPr/>
                    <a:lstStyle/>
                    <a:p>
                      <a:pPr marL="0" marR="0">
                        <a:spcBef>
                          <a:spcPts val="0"/>
                        </a:spcBef>
                        <a:spcAft>
                          <a:spcPts val="0"/>
                        </a:spcAft>
                      </a:pPr>
                      <a:r>
                        <a:rPr lang="en-CA" sz="900" b="1" dirty="0">
                          <a:solidFill>
                            <a:srgbClr val="000000"/>
                          </a:solidFill>
                          <a:effectLst/>
                          <a:latin typeface="+mn-lt"/>
                          <a:ea typeface="Times New Roman"/>
                        </a:rPr>
                        <a:t>Wound Type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CA" sz="900" b="1" dirty="0">
                          <a:solidFill>
                            <a:srgbClr val="000000"/>
                          </a:solidFill>
                          <a:effectLst/>
                          <a:latin typeface="+mn-lt"/>
                          <a:ea typeface="Times New Roman"/>
                        </a:rPr>
                        <a:t>Wound Product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CA" sz="900" b="1">
                          <a:solidFill>
                            <a:srgbClr val="000000"/>
                          </a:solidFill>
                          <a:effectLst/>
                          <a:latin typeface="+mn-lt"/>
                          <a:ea typeface="Times New Roman"/>
                        </a:rPr>
                        <a:t>Exudate</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7722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CA" sz="900" b="1" dirty="0">
                          <a:solidFill>
                            <a:srgbClr val="000000"/>
                          </a:solidFill>
                          <a:effectLst/>
                          <a:latin typeface="+mn-lt"/>
                          <a:ea typeface="Times New Roman"/>
                        </a:rPr>
                        <a:t>Nil-Low Exudate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CA" sz="900" b="1" dirty="0">
                          <a:solidFill>
                            <a:srgbClr val="000000"/>
                          </a:solidFill>
                          <a:effectLst/>
                          <a:latin typeface="+mn-lt"/>
                          <a:ea typeface="Times New Roman"/>
                        </a:rPr>
                        <a:t>Moderate – Copious Exudate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3769">
                <a:tc rowSpan="2">
                  <a:txBody>
                    <a:bodyPr/>
                    <a:lstStyle/>
                    <a:p>
                      <a:pPr marL="0" marR="0">
                        <a:spcBef>
                          <a:spcPts val="0"/>
                        </a:spcBef>
                        <a:spcAft>
                          <a:spcPts val="0"/>
                        </a:spcAft>
                      </a:pPr>
                      <a:r>
                        <a:rPr lang="en-CA" sz="900" b="1" dirty="0">
                          <a:solidFill>
                            <a:srgbClr val="000000"/>
                          </a:solidFill>
                          <a:effectLst/>
                          <a:latin typeface="+mn-lt"/>
                          <a:ea typeface="Times New Roman"/>
                        </a:rPr>
                        <a:t>Infected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spcBef>
                          <a:spcPts val="0"/>
                        </a:spcBef>
                        <a:spcAft>
                          <a:spcPts val="0"/>
                        </a:spcAft>
                      </a:pPr>
                      <a:r>
                        <a:rPr lang="en-CA" sz="900" b="1" dirty="0">
                          <a:solidFill>
                            <a:srgbClr val="000000"/>
                          </a:solidFill>
                          <a:effectLst/>
                          <a:latin typeface="+mn-lt"/>
                          <a:ea typeface="Times New Roman"/>
                        </a:rPr>
                        <a:t>Primary Contact Layer</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Hydrogel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Moistened</a:t>
                      </a:r>
                      <a:r>
                        <a:rPr lang="en-CA" sz="900" baseline="0" dirty="0">
                          <a:solidFill>
                            <a:srgbClr val="000000"/>
                          </a:solidFill>
                          <a:effectLst/>
                          <a:latin typeface="+mn-lt"/>
                          <a:ea typeface="Times New Roman"/>
                        </a:rPr>
                        <a:t> Gauze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Alginate- (Manuka Honey Packing)</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Hydrogel</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Moistened Gauze</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Sheet/Mesh</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Gentian Violet/Methylene Blue</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Alginate-with Silver</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Hydrofibre with Silver</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Hypertonic Packing</a:t>
                      </a:r>
                      <a:endParaRPr lang="en-US" sz="9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2"/>
                  </a:ext>
                </a:extLst>
              </a:tr>
              <a:tr h="674472">
                <a:tc vMerge="1">
                  <a:txBody>
                    <a:bodyPr/>
                    <a:lstStyle/>
                    <a:p>
                      <a:endParaRPr lang="en-US"/>
                    </a:p>
                  </a:txBody>
                  <a:tcPr/>
                </a:tc>
                <a:tc>
                  <a:txBody>
                    <a:bodyPr/>
                    <a:lstStyle/>
                    <a:p>
                      <a:pPr marL="0" marR="0">
                        <a:spcBef>
                          <a:spcPts val="0"/>
                        </a:spcBef>
                        <a:spcAft>
                          <a:spcPts val="0"/>
                        </a:spcAft>
                      </a:pPr>
                      <a:r>
                        <a:rPr lang="en-CA" sz="900" b="1">
                          <a:solidFill>
                            <a:srgbClr val="000000"/>
                          </a:solidFill>
                          <a:effectLst/>
                          <a:latin typeface="+mn-lt"/>
                          <a:ea typeface="Times New Roman"/>
                        </a:rPr>
                        <a:t>Cover Dressings</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US" sz="900" dirty="0">
                          <a:solidFill>
                            <a:srgbClr val="000000"/>
                          </a:solidFill>
                          <a:effectLst/>
                          <a:latin typeface="+mn-lt"/>
                          <a:ea typeface="Times New Roman"/>
                        </a:rPr>
                        <a:t>Foam</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3"/>
                  </a:ext>
                </a:extLst>
              </a:tr>
              <a:tr h="786885">
                <a:tc rowSpan="2">
                  <a:txBody>
                    <a:bodyPr/>
                    <a:lstStyle/>
                    <a:p>
                      <a:pPr marL="0" marR="0">
                        <a:spcBef>
                          <a:spcPts val="0"/>
                        </a:spcBef>
                        <a:spcAft>
                          <a:spcPts val="0"/>
                        </a:spcAft>
                      </a:pPr>
                      <a:r>
                        <a:rPr lang="en-CA" sz="900" b="1">
                          <a:solidFill>
                            <a:srgbClr val="000000"/>
                          </a:solidFill>
                          <a:effectLst/>
                          <a:latin typeface="+mn-lt"/>
                          <a:ea typeface="Times New Roman"/>
                        </a:rPr>
                        <a:t>Non-infected </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spcBef>
                          <a:spcPts val="0"/>
                        </a:spcBef>
                        <a:spcAft>
                          <a:spcPts val="0"/>
                        </a:spcAft>
                      </a:pPr>
                      <a:r>
                        <a:rPr lang="en-CA" sz="900" b="1">
                          <a:solidFill>
                            <a:srgbClr val="000000"/>
                          </a:solidFill>
                          <a:effectLst/>
                          <a:latin typeface="+mn-lt"/>
                          <a:ea typeface="Times New Roman"/>
                        </a:rPr>
                        <a:t>Primary Contact Layer</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Hydrogel</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Moistened Packing</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Calcium Alginate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Hydrofibre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Hypertonic</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Moistened Gauze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4"/>
                  </a:ext>
                </a:extLst>
              </a:tr>
              <a:tr h="674472">
                <a:tc vMerge="1">
                  <a:txBody>
                    <a:bodyPr/>
                    <a:lstStyle/>
                    <a:p>
                      <a:endParaRPr lang="en-US"/>
                    </a:p>
                  </a:txBody>
                  <a:tcPr/>
                </a:tc>
                <a:tc>
                  <a:txBody>
                    <a:bodyPr/>
                    <a:lstStyle/>
                    <a:p>
                      <a:pPr marL="0" marR="0">
                        <a:spcBef>
                          <a:spcPts val="0"/>
                        </a:spcBef>
                        <a:spcAft>
                          <a:spcPts val="0"/>
                        </a:spcAft>
                      </a:pPr>
                      <a:r>
                        <a:rPr lang="en-CA" sz="900" b="1">
                          <a:solidFill>
                            <a:srgbClr val="000000"/>
                          </a:solidFill>
                          <a:effectLst/>
                          <a:latin typeface="+mn-lt"/>
                          <a:ea typeface="Times New Roman"/>
                        </a:rPr>
                        <a:t>Cover Dressings</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Non-adherent Sheet</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p>
                      <a:pPr marL="198755" marR="0" indent="-179705">
                        <a:spcBef>
                          <a:spcPts val="0"/>
                        </a:spcBef>
                        <a:spcAft>
                          <a:spcPts val="0"/>
                        </a:spcAft>
                      </a:pPr>
                      <a:r>
                        <a:rPr lang="en-CA" sz="900" dirty="0">
                          <a:solidFill>
                            <a:srgbClr val="000000"/>
                          </a:solidFill>
                          <a:effectLst/>
                          <a:latin typeface="+mn-lt"/>
                          <a:ea typeface="Times New Roman"/>
                        </a:rPr>
                        <a: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952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5C9D0F-E41F-44B4-876F-DE03B67ADBEE}"/>
              </a:ext>
            </a:extLst>
          </p:cNvPr>
          <p:cNvSpPr>
            <a:spLocks noGrp="1"/>
          </p:cNvSpPr>
          <p:nvPr>
            <p:ph type="ctrTitle"/>
          </p:nvPr>
        </p:nvSpPr>
        <p:spPr/>
        <p:txBody>
          <a:bodyPr/>
          <a:lstStyle/>
          <a:p>
            <a:r>
              <a:rPr lang="en-CA" dirty="0"/>
              <a:t>Rationale for Guideline</a:t>
            </a:r>
          </a:p>
        </p:txBody>
      </p:sp>
      <p:sp>
        <p:nvSpPr>
          <p:cNvPr id="5" name="Subtitle 4">
            <a:extLst>
              <a:ext uri="{FF2B5EF4-FFF2-40B4-BE49-F238E27FC236}">
                <a16:creationId xmlns:a16="http://schemas.microsoft.com/office/drawing/2014/main" id="{ED289333-9758-49FF-894A-F47E8CDDBAEA}"/>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3251970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7611762"/>
              </p:ext>
            </p:extLst>
          </p:nvPr>
        </p:nvGraphicFramePr>
        <p:xfrm>
          <a:off x="702525" y="1782763"/>
          <a:ext cx="7605133" cy="4235314"/>
        </p:xfrm>
        <a:graphic>
          <a:graphicData uri="http://schemas.openxmlformats.org/drawingml/2006/table">
            <a:tbl>
              <a:tblPr firstRow="1" firstCol="1" bandRow="1"/>
              <a:tblGrid>
                <a:gridCol w="1070519">
                  <a:extLst>
                    <a:ext uri="{9D8B030D-6E8A-4147-A177-3AD203B41FA5}">
                      <a16:colId xmlns:a16="http://schemas.microsoft.com/office/drawing/2014/main" val="20000"/>
                    </a:ext>
                  </a:extLst>
                </a:gridCol>
                <a:gridCol w="1550019">
                  <a:extLst>
                    <a:ext uri="{9D8B030D-6E8A-4147-A177-3AD203B41FA5}">
                      <a16:colId xmlns:a16="http://schemas.microsoft.com/office/drawing/2014/main" val="20001"/>
                    </a:ext>
                  </a:extLst>
                </a:gridCol>
                <a:gridCol w="2854713">
                  <a:extLst>
                    <a:ext uri="{9D8B030D-6E8A-4147-A177-3AD203B41FA5}">
                      <a16:colId xmlns:a16="http://schemas.microsoft.com/office/drawing/2014/main" val="20002"/>
                    </a:ext>
                  </a:extLst>
                </a:gridCol>
                <a:gridCol w="2129882">
                  <a:extLst>
                    <a:ext uri="{9D8B030D-6E8A-4147-A177-3AD203B41FA5}">
                      <a16:colId xmlns:a16="http://schemas.microsoft.com/office/drawing/2014/main" val="20003"/>
                    </a:ext>
                  </a:extLst>
                </a:gridCol>
              </a:tblGrid>
              <a:tr h="112412">
                <a:tc rowSpan="2">
                  <a:txBody>
                    <a:bodyPr/>
                    <a:lstStyle/>
                    <a:p>
                      <a:pPr marL="0" marR="0">
                        <a:spcBef>
                          <a:spcPts val="0"/>
                        </a:spcBef>
                        <a:spcAft>
                          <a:spcPts val="0"/>
                        </a:spcAft>
                      </a:pPr>
                      <a:r>
                        <a:rPr lang="en-CA" sz="900" b="1" dirty="0">
                          <a:solidFill>
                            <a:srgbClr val="000000"/>
                          </a:solidFill>
                          <a:effectLst/>
                          <a:latin typeface="+mn-lt"/>
                          <a:ea typeface="Times New Roman"/>
                        </a:rPr>
                        <a:t>Wound Type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CA" sz="900" b="1" dirty="0">
                          <a:solidFill>
                            <a:srgbClr val="000000"/>
                          </a:solidFill>
                          <a:effectLst/>
                          <a:latin typeface="+mn-lt"/>
                          <a:ea typeface="Times New Roman"/>
                        </a:rPr>
                        <a:t>Wound Product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CA" sz="900" b="1">
                          <a:solidFill>
                            <a:srgbClr val="000000"/>
                          </a:solidFill>
                          <a:effectLst/>
                          <a:latin typeface="+mn-lt"/>
                          <a:ea typeface="Times New Roman"/>
                        </a:rPr>
                        <a:t>Exudate</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77228">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CA" sz="900" b="1" dirty="0">
                          <a:solidFill>
                            <a:srgbClr val="000000"/>
                          </a:solidFill>
                          <a:effectLst/>
                          <a:latin typeface="+mn-lt"/>
                          <a:ea typeface="Times New Roman"/>
                        </a:rPr>
                        <a:t>Nil-Low Exudate</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CA" sz="900" b="1" dirty="0">
                          <a:solidFill>
                            <a:srgbClr val="000000"/>
                          </a:solidFill>
                          <a:effectLst/>
                          <a:latin typeface="+mn-lt"/>
                          <a:ea typeface="Times New Roman"/>
                        </a:rPr>
                        <a:t>Moderate – Copious Exudate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73769">
                <a:tc rowSpan="2">
                  <a:txBody>
                    <a:bodyPr/>
                    <a:lstStyle/>
                    <a:p>
                      <a:pPr marL="0" marR="0">
                        <a:spcBef>
                          <a:spcPts val="0"/>
                        </a:spcBef>
                        <a:spcAft>
                          <a:spcPts val="0"/>
                        </a:spcAft>
                      </a:pPr>
                      <a:r>
                        <a:rPr lang="en-CA" sz="900" b="1" dirty="0">
                          <a:solidFill>
                            <a:srgbClr val="000000"/>
                          </a:solidFill>
                          <a:effectLst/>
                          <a:latin typeface="+mn-lt"/>
                          <a:ea typeface="Times New Roman"/>
                        </a:rPr>
                        <a:t>Infected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spcBef>
                          <a:spcPts val="0"/>
                        </a:spcBef>
                        <a:spcAft>
                          <a:spcPts val="0"/>
                        </a:spcAft>
                      </a:pPr>
                      <a:r>
                        <a:rPr lang="en-CA" sz="900" b="1" dirty="0">
                          <a:solidFill>
                            <a:srgbClr val="000000"/>
                          </a:solidFill>
                          <a:effectLst/>
                          <a:latin typeface="+mn-lt"/>
                          <a:ea typeface="Times New Roman"/>
                        </a:rPr>
                        <a:t>Primary Contact Layer</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Hydrogel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Moistened</a:t>
                      </a:r>
                      <a:r>
                        <a:rPr lang="en-CA" sz="900" baseline="0" dirty="0">
                          <a:solidFill>
                            <a:srgbClr val="000000"/>
                          </a:solidFill>
                          <a:effectLst/>
                          <a:latin typeface="+mn-lt"/>
                          <a:ea typeface="Times New Roman"/>
                        </a:rPr>
                        <a:t> Gauze</a:t>
                      </a:r>
                    </a:p>
                    <a:p>
                      <a:pPr marL="342900" marR="0" lvl="0" indent="-342900">
                        <a:spcBef>
                          <a:spcPts val="0"/>
                        </a:spcBef>
                        <a:spcAft>
                          <a:spcPts val="0"/>
                        </a:spcAft>
                        <a:buFont typeface="Symbol"/>
                        <a:buChar char=""/>
                      </a:pPr>
                      <a:r>
                        <a:rPr lang="en-US" sz="900" baseline="0" dirty="0">
                          <a:solidFill>
                            <a:schemeClr val="tx1"/>
                          </a:solidFill>
                          <a:effectLst/>
                          <a:latin typeface="+mn-lt"/>
                          <a:ea typeface="Tahoma" panose="020B0604030504040204" pitchFamily="34" charset="0"/>
                          <a:cs typeface="Tahoma" panose="020B0604030504040204" pitchFamily="34" charset="0"/>
                        </a:rPr>
                        <a:t>Antimicrobial Sheet/Mesh</a:t>
                      </a:r>
                      <a:endParaRPr lang="en-CA" sz="900" baseline="0" dirty="0">
                        <a:solidFill>
                          <a:srgbClr val="000000"/>
                        </a:solidFill>
                        <a:effectLst/>
                        <a:latin typeface="+mn-lt"/>
                        <a:ea typeface="Tahoma" panose="020B0604030504040204" pitchFamily="34" charset="0"/>
                        <a:cs typeface="Tahoma" panose="020B0604030504040204" pitchFamily="34" charset="0"/>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Alginate</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Hydrogel</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Moistened Gauze</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Sheet/Mesh</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Gentian Violet/Methylene Blue</a:t>
                      </a:r>
                      <a:endParaRPr lang="en-US" sz="9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Hypertonic Packing</a:t>
                      </a:r>
                      <a:endParaRPr lang="en-US" sz="9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2"/>
                  </a:ext>
                </a:extLst>
              </a:tr>
              <a:tr h="674472">
                <a:tc vMerge="1">
                  <a:txBody>
                    <a:bodyPr/>
                    <a:lstStyle/>
                    <a:p>
                      <a:endParaRPr lang="en-US"/>
                    </a:p>
                  </a:txBody>
                  <a:tcPr/>
                </a:tc>
                <a:tc>
                  <a:txBody>
                    <a:bodyPr/>
                    <a:lstStyle/>
                    <a:p>
                      <a:pPr marL="0" marR="0">
                        <a:spcBef>
                          <a:spcPts val="0"/>
                        </a:spcBef>
                        <a:spcAft>
                          <a:spcPts val="0"/>
                        </a:spcAft>
                      </a:pPr>
                      <a:r>
                        <a:rPr lang="en-CA" sz="900" b="1">
                          <a:solidFill>
                            <a:srgbClr val="000000"/>
                          </a:solidFill>
                          <a:effectLst/>
                          <a:latin typeface="+mn-lt"/>
                          <a:ea typeface="Times New Roman"/>
                        </a:rPr>
                        <a:t>Cover Dressings</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US" sz="900" dirty="0">
                          <a:solidFill>
                            <a:srgbClr val="000000"/>
                          </a:solidFill>
                          <a:effectLst/>
                          <a:latin typeface="+mn-lt"/>
                          <a:ea typeface="Times New Roman"/>
                        </a:rPr>
                        <a:t>Foam</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Antimicrobial Foam</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 </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0003"/>
                  </a:ext>
                </a:extLst>
              </a:tr>
              <a:tr h="786885">
                <a:tc rowSpan="2">
                  <a:txBody>
                    <a:bodyPr/>
                    <a:lstStyle/>
                    <a:p>
                      <a:pPr marL="0" marR="0">
                        <a:spcBef>
                          <a:spcPts val="0"/>
                        </a:spcBef>
                        <a:spcAft>
                          <a:spcPts val="0"/>
                        </a:spcAft>
                      </a:pPr>
                      <a:r>
                        <a:rPr lang="en-CA" sz="900" b="1">
                          <a:solidFill>
                            <a:srgbClr val="000000"/>
                          </a:solidFill>
                          <a:effectLst/>
                          <a:latin typeface="+mn-lt"/>
                          <a:ea typeface="Times New Roman"/>
                        </a:rPr>
                        <a:t>Non-infected </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0" marR="0">
                        <a:spcBef>
                          <a:spcPts val="0"/>
                        </a:spcBef>
                        <a:spcAft>
                          <a:spcPts val="0"/>
                        </a:spcAft>
                      </a:pPr>
                      <a:r>
                        <a:rPr lang="en-CA" sz="900" b="1">
                          <a:solidFill>
                            <a:srgbClr val="000000"/>
                          </a:solidFill>
                          <a:effectLst/>
                          <a:latin typeface="+mn-lt"/>
                          <a:ea typeface="Times New Roman"/>
                        </a:rPr>
                        <a:t>Primary Contact Layer</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Hydrogel</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Moistened Packing</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Calcium Alginate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Hydrofibre</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Hypertonic Packing</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Moistened Gauze</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Non-Adherent Sheet/Mesh</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4"/>
                  </a:ext>
                </a:extLst>
              </a:tr>
              <a:tr h="674472">
                <a:tc vMerge="1">
                  <a:txBody>
                    <a:bodyPr/>
                    <a:lstStyle/>
                    <a:p>
                      <a:endParaRPr lang="en-US"/>
                    </a:p>
                  </a:txBody>
                  <a:tcPr/>
                </a:tc>
                <a:tc>
                  <a:txBody>
                    <a:bodyPr/>
                    <a:lstStyle/>
                    <a:p>
                      <a:pPr marL="0" marR="0">
                        <a:spcBef>
                          <a:spcPts val="0"/>
                        </a:spcBef>
                        <a:spcAft>
                          <a:spcPts val="0"/>
                        </a:spcAft>
                      </a:pPr>
                      <a:r>
                        <a:rPr lang="en-CA" sz="900" b="1">
                          <a:solidFill>
                            <a:srgbClr val="000000"/>
                          </a:solidFill>
                          <a:effectLst/>
                          <a:latin typeface="+mn-lt"/>
                          <a:ea typeface="Times New Roman"/>
                        </a:rPr>
                        <a:t>Cover Dressings</a:t>
                      </a:r>
                      <a:endParaRPr lang="en-US" sz="100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Clear Acrylic Dressing</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Hydrocolloid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Non-adherent Sheet</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Absorbent Pad</a:t>
                      </a:r>
                      <a:endParaRPr lang="en-US" sz="1000" dirty="0">
                        <a:effectLst/>
                        <a:latin typeface="+mn-lt"/>
                        <a:ea typeface="Times New Roman"/>
                      </a:endParaRPr>
                    </a:p>
                    <a:p>
                      <a:pPr marL="342900" marR="0" lvl="0" indent="-342900">
                        <a:spcBef>
                          <a:spcPts val="0"/>
                        </a:spcBef>
                        <a:spcAft>
                          <a:spcPts val="0"/>
                        </a:spcAft>
                        <a:buFont typeface="Symbol"/>
                        <a:buChar char=""/>
                      </a:pPr>
                      <a:r>
                        <a:rPr lang="en-CA" sz="900" dirty="0">
                          <a:solidFill>
                            <a:srgbClr val="000000"/>
                          </a:solidFill>
                          <a:effectLst/>
                          <a:latin typeface="+mn-lt"/>
                          <a:ea typeface="Times New Roman"/>
                        </a:rPr>
                        <a:t>Foam</a:t>
                      </a:r>
                      <a:endParaRPr lang="en-US" sz="1000" dirty="0">
                        <a:effectLst/>
                        <a:latin typeface="+mn-lt"/>
                        <a:ea typeface="Times New Roman"/>
                      </a:endParaRPr>
                    </a:p>
                    <a:p>
                      <a:pPr marL="198755" marR="0" indent="-179705">
                        <a:spcBef>
                          <a:spcPts val="0"/>
                        </a:spcBef>
                        <a:spcAft>
                          <a:spcPts val="0"/>
                        </a:spcAft>
                      </a:pPr>
                      <a:r>
                        <a:rPr lang="en-CA" sz="900" dirty="0">
                          <a:solidFill>
                            <a:srgbClr val="000000"/>
                          </a:solidFill>
                          <a:effectLst/>
                          <a:latin typeface="+mn-lt"/>
                          <a:ea typeface="Times New Roman"/>
                        </a:rPr>
                        <a:t> </a:t>
                      </a:r>
                      <a:endParaRPr lang="en-US" sz="1000" dirty="0">
                        <a:effectLst/>
                        <a:latin typeface="+mn-lt"/>
                        <a:ea typeface="Times New Roman"/>
                      </a:endParaRPr>
                    </a:p>
                  </a:txBody>
                  <a:tcPr marL="59902" marR="599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63A750D8-167C-4DA9-AACC-82EFB6E3949B}"/>
              </a:ext>
            </a:extLst>
          </p:cNvPr>
          <p:cNvSpPr txBox="1">
            <a:spLocks/>
          </p:cNvSpPr>
          <p:nvPr/>
        </p:nvSpPr>
        <p:spPr>
          <a:xfrm>
            <a:off x="171450" y="193946"/>
            <a:ext cx="878205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Appendix B: Management of Open Wounds (Table 3. Tunneling Wounds)</a:t>
            </a:r>
            <a:endParaRPr lang="en-US" sz="4000" b="1" dirty="0"/>
          </a:p>
        </p:txBody>
      </p:sp>
    </p:spTree>
    <p:extLst>
      <p:ext uri="{BB962C8B-B14F-4D97-AF65-F5344CB8AC3E}">
        <p14:creationId xmlns:p14="http://schemas.microsoft.com/office/powerpoint/2010/main" val="53259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95" y="131224"/>
            <a:ext cx="8659195" cy="1143000"/>
          </a:xfrm>
        </p:spPr>
        <p:txBody>
          <a:bodyPr>
            <a:noAutofit/>
          </a:bodyPr>
          <a:lstStyle/>
          <a:p>
            <a:r>
              <a:rPr lang="en-US" dirty="0"/>
              <a:t>Appendix C: Contact Wound Care Products</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85071" y="1483145"/>
            <a:ext cx="5486400" cy="19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950" y="3637921"/>
            <a:ext cx="5120640" cy="21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02E58BFB-4E40-4A89-A7A5-4C69438585EC}"/>
              </a:ext>
            </a:extLst>
          </p:cNvPr>
          <p:cNvSpPr/>
          <p:nvPr/>
        </p:nvSpPr>
        <p:spPr>
          <a:xfrm rot="19585154">
            <a:off x="4455408" y="3269247"/>
            <a:ext cx="3590175" cy="923330"/>
          </a:xfrm>
          <a:prstGeom prst="rect">
            <a:avLst/>
          </a:prstGeom>
          <a:noFill/>
        </p:spPr>
        <p:txBody>
          <a:bodyPr wrap="square" lIns="91440" tIns="45720" rIns="91440" bIns="45720">
            <a:spAutoFit/>
          </a:bodyPr>
          <a:lstStyle/>
          <a:p>
            <a:pPr algn="ctr"/>
            <a:r>
              <a:rPr lang="en-US" sz="5400" b="1" cap="none" spc="50" dirty="0">
                <a:ln w="9525" cmpd="sng">
                  <a:solidFill>
                    <a:schemeClr val="accent1"/>
                  </a:solidFill>
                  <a:prstDash val="solid"/>
                </a:ln>
                <a:solidFill>
                  <a:srgbClr val="FF0000"/>
                </a:solidFill>
                <a:effectLst>
                  <a:glow rad="38100">
                    <a:schemeClr val="accent1">
                      <a:alpha val="40000"/>
                    </a:schemeClr>
                  </a:glow>
                </a:effectLst>
              </a:rPr>
              <a:t>Example</a:t>
            </a:r>
          </a:p>
        </p:txBody>
      </p:sp>
      <p:sp>
        <p:nvSpPr>
          <p:cNvPr id="6" name="Content Placeholder 2">
            <a:extLst>
              <a:ext uri="{FF2B5EF4-FFF2-40B4-BE49-F238E27FC236}">
                <a16:creationId xmlns:a16="http://schemas.microsoft.com/office/drawing/2014/main" id="{85503B49-C294-483C-917E-12874FC38768}"/>
              </a:ext>
            </a:extLst>
          </p:cNvPr>
          <p:cNvSpPr txBox="1">
            <a:spLocks/>
          </p:cNvSpPr>
          <p:nvPr/>
        </p:nvSpPr>
        <p:spPr>
          <a:xfrm>
            <a:off x="457200" y="1600200"/>
            <a:ext cx="2552218"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Wingdings" panose="05000000000000000000" pitchFamily="2" charset="2"/>
              <a:buNone/>
            </a:pPr>
            <a:r>
              <a:rPr lang="en-CA" dirty="0"/>
              <a:t>Appendix C provides guidance on which wound care products to use </a:t>
            </a:r>
          </a:p>
          <a:p>
            <a:pPr marL="0" lvl="1" indent="0">
              <a:buFont typeface="Wingdings" panose="05000000000000000000" pitchFamily="2" charset="2"/>
              <a:buNone/>
            </a:pPr>
            <a:endParaRPr lang="en-US" dirty="0"/>
          </a:p>
        </p:txBody>
      </p:sp>
    </p:spTree>
    <p:extLst>
      <p:ext uri="{BB962C8B-B14F-4D97-AF65-F5344CB8AC3E}">
        <p14:creationId xmlns:p14="http://schemas.microsoft.com/office/powerpoint/2010/main" val="403517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298" y="127989"/>
            <a:ext cx="8229600" cy="1143000"/>
          </a:xfrm>
        </p:spPr>
        <p:txBody>
          <a:bodyPr>
            <a:noAutofit/>
          </a:bodyPr>
          <a:lstStyle/>
          <a:p>
            <a:r>
              <a:rPr lang="en-US" dirty="0"/>
              <a:t>Appendix D: </a:t>
            </a:r>
            <a:br>
              <a:rPr lang="en-US" dirty="0"/>
            </a:br>
            <a:r>
              <a:rPr lang="en-US" dirty="0"/>
              <a:t>Wound Care Cover Dressings</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6899" y="1654829"/>
            <a:ext cx="5669280" cy="118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3402EF13-0A49-CE44-8D3E-DF15FEBDA759}"/>
              </a:ext>
            </a:extLst>
          </p:cNvPr>
          <p:cNvPicPr>
            <a:picLocks noChangeAspect="1"/>
          </p:cNvPicPr>
          <p:nvPr/>
        </p:nvPicPr>
        <p:blipFill>
          <a:blip r:embed="rId4"/>
          <a:stretch>
            <a:fillRect/>
          </a:stretch>
        </p:blipFill>
        <p:spPr>
          <a:xfrm>
            <a:off x="3166899" y="3127181"/>
            <a:ext cx="5830561" cy="2710379"/>
          </a:xfrm>
          <a:prstGeom prst="rect">
            <a:avLst/>
          </a:prstGeom>
        </p:spPr>
      </p:pic>
      <p:sp>
        <p:nvSpPr>
          <p:cNvPr id="5" name="Rectangle 4">
            <a:extLst>
              <a:ext uri="{FF2B5EF4-FFF2-40B4-BE49-F238E27FC236}">
                <a16:creationId xmlns:a16="http://schemas.microsoft.com/office/drawing/2014/main" id="{6D08885D-0DE8-428A-8FC7-C0362E825B01}"/>
              </a:ext>
            </a:extLst>
          </p:cNvPr>
          <p:cNvSpPr/>
          <p:nvPr/>
        </p:nvSpPr>
        <p:spPr>
          <a:xfrm rot="19585154">
            <a:off x="4588059" y="3018979"/>
            <a:ext cx="307648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FF0000"/>
                </a:solidFill>
                <a:effectLst>
                  <a:glow rad="38100">
                    <a:schemeClr val="accent1">
                      <a:alpha val="40000"/>
                    </a:schemeClr>
                  </a:glow>
                </a:effectLst>
              </a:rPr>
              <a:t>Example</a:t>
            </a:r>
          </a:p>
        </p:txBody>
      </p:sp>
      <p:sp>
        <p:nvSpPr>
          <p:cNvPr id="6" name="Content Placeholder 2">
            <a:extLst>
              <a:ext uri="{FF2B5EF4-FFF2-40B4-BE49-F238E27FC236}">
                <a16:creationId xmlns:a16="http://schemas.microsoft.com/office/drawing/2014/main" id="{DB641916-37E8-4B86-A292-40975BB57BFF}"/>
              </a:ext>
            </a:extLst>
          </p:cNvPr>
          <p:cNvSpPr txBox="1">
            <a:spLocks/>
          </p:cNvSpPr>
          <p:nvPr/>
        </p:nvSpPr>
        <p:spPr>
          <a:xfrm>
            <a:off x="457200" y="1600200"/>
            <a:ext cx="2552218"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Font typeface="Wingdings" panose="05000000000000000000" pitchFamily="2" charset="2"/>
              <a:buNone/>
            </a:pPr>
            <a:r>
              <a:rPr lang="en-CA" dirty="0"/>
              <a:t>Appendix D provides guidance on which wound care cover dressings to use </a:t>
            </a:r>
          </a:p>
          <a:p>
            <a:pPr marL="0" lvl="1" indent="0">
              <a:buFont typeface="Wingdings" panose="05000000000000000000" pitchFamily="2" charset="2"/>
              <a:buNone/>
            </a:pPr>
            <a:endParaRPr lang="en-US" dirty="0"/>
          </a:p>
        </p:txBody>
      </p:sp>
    </p:spTree>
    <p:extLst>
      <p:ext uri="{BB962C8B-B14F-4D97-AF65-F5344CB8AC3E}">
        <p14:creationId xmlns:p14="http://schemas.microsoft.com/office/powerpoint/2010/main" val="1662729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46958" cy="1143000"/>
          </a:xfrm>
        </p:spPr>
        <p:txBody>
          <a:bodyPr>
            <a:normAutofit/>
          </a:bodyPr>
          <a:lstStyle/>
          <a:p>
            <a:r>
              <a:rPr lang="en-US" dirty="0"/>
              <a:t>5. Discharge Planning and Care</a:t>
            </a:r>
          </a:p>
        </p:txBody>
      </p:sp>
      <p:sp>
        <p:nvSpPr>
          <p:cNvPr id="3" name="Content Placeholder 2"/>
          <p:cNvSpPr>
            <a:spLocks noGrp="1"/>
          </p:cNvSpPr>
          <p:nvPr>
            <p:ph idx="1"/>
          </p:nvPr>
        </p:nvSpPr>
        <p:spPr>
          <a:xfrm>
            <a:off x="457200" y="1600200"/>
            <a:ext cx="8229600" cy="4983162"/>
          </a:xfrm>
        </p:spPr>
        <p:txBody>
          <a:bodyPr>
            <a:normAutofit lnSpcReduction="10000"/>
          </a:bodyPr>
          <a:lstStyle/>
          <a:p>
            <a:pPr marL="0" lvl="1" indent="0">
              <a:buNone/>
            </a:pPr>
            <a:r>
              <a:rPr lang="en-CA" sz="3400" dirty="0"/>
              <a:t>5.1	Patients and their caregivers should 		be involved in the care planning of 			their surgical 	wounds while in 					hospital and prior to discharge. 				(Level of evidence: Low)</a:t>
            </a:r>
          </a:p>
          <a:p>
            <a:pPr marL="0" indent="0">
              <a:buNone/>
            </a:pPr>
            <a:r>
              <a:rPr lang="en-CA" sz="3400" dirty="0"/>
              <a:t>	5.1.1 	At discharge (including short 					stay, admissions &lt;48 hrs), the 					patient and 	caregiver should be 				given verbal and written 							information</a:t>
            </a:r>
            <a:endParaRPr lang="en-US" dirty="0"/>
          </a:p>
          <a:p>
            <a:endParaRPr lang="en-US" dirty="0"/>
          </a:p>
        </p:txBody>
      </p:sp>
    </p:spTree>
    <p:extLst>
      <p:ext uri="{BB962C8B-B14F-4D97-AF65-F5344CB8AC3E}">
        <p14:creationId xmlns:p14="http://schemas.microsoft.com/office/powerpoint/2010/main" val="1107457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46958" cy="1143000"/>
          </a:xfrm>
        </p:spPr>
        <p:txBody>
          <a:bodyPr>
            <a:normAutofit/>
          </a:bodyPr>
          <a:lstStyle/>
          <a:p>
            <a:r>
              <a:rPr lang="en-US" dirty="0"/>
              <a:t>5. Discharge Planning and Care</a:t>
            </a:r>
          </a:p>
        </p:txBody>
      </p:sp>
      <p:sp>
        <p:nvSpPr>
          <p:cNvPr id="3" name="Content Placeholder 2"/>
          <p:cNvSpPr>
            <a:spLocks noGrp="1"/>
          </p:cNvSpPr>
          <p:nvPr>
            <p:ph idx="1"/>
          </p:nvPr>
        </p:nvSpPr>
        <p:spPr>
          <a:xfrm>
            <a:off x="457200" y="1600200"/>
            <a:ext cx="8229600" cy="4983162"/>
          </a:xfrm>
        </p:spPr>
        <p:txBody>
          <a:bodyPr>
            <a:normAutofit fontScale="47500" lnSpcReduction="20000"/>
          </a:bodyPr>
          <a:lstStyle/>
          <a:p>
            <a:pPr marL="0" lvl="1" indent="0">
              <a:buNone/>
            </a:pPr>
            <a:r>
              <a:rPr lang="en-CA" sz="3800" dirty="0"/>
              <a:t>Information should include the following:</a:t>
            </a:r>
          </a:p>
          <a:p>
            <a:pPr marL="358775" lvl="0" indent="-358775"/>
            <a:r>
              <a:rPr lang="en-US" sz="3800" dirty="0"/>
              <a:t>When the first dressing should be changed or removed once at home (at the discretion of the surgeon)</a:t>
            </a:r>
            <a:endParaRPr lang="en-CA" sz="3800" dirty="0"/>
          </a:p>
          <a:p>
            <a:pPr marL="358775" lvl="0" indent="-358775"/>
            <a:r>
              <a:rPr lang="en-US" sz="3800" dirty="0"/>
              <a:t>The appearance of a normal surgical incision as it heals</a:t>
            </a:r>
            <a:endParaRPr lang="en-CA" sz="3800" dirty="0"/>
          </a:p>
          <a:p>
            <a:pPr marL="358775" lvl="0" indent="-358775"/>
            <a:r>
              <a:rPr lang="en-CA" sz="3800" dirty="0"/>
              <a:t>How routine cleansing/showering of the incision should be done</a:t>
            </a:r>
          </a:p>
          <a:p>
            <a:pPr marL="358775" lvl="0" indent="-358775"/>
            <a:r>
              <a:rPr lang="en-CA" sz="3800" dirty="0"/>
              <a:t>Dressings, creams or ointments should be avoided</a:t>
            </a:r>
          </a:p>
          <a:p>
            <a:pPr marL="358775" lvl="0" indent="-358775"/>
            <a:r>
              <a:rPr lang="en-CA" sz="3800" dirty="0"/>
              <a:t>Surgery specific activity restrictions and support devices that are required to allow healing of the incision</a:t>
            </a:r>
          </a:p>
          <a:p>
            <a:pPr marL="358775" lvl="0" indent="-358775"/>
            <a:r>
              <a:rPr lang="en-CA" sz="3800" dirty="0"/>
              <a:t>When staples or sutures should be removed based on the procedure, wound site and factors affecting wound healing (at the discretion of the surgeon)</a:t>
            </a:r>
          </a:p>
          <a:p>
            <a:pPr marL="358775" lvl="0" indent="-358775"/>
            <a:r>
              <a:rPr lang="en-CA" sz="3800" dirty="0"/>
              <a:t>When drains should be removed (at the discretion of the surgeon)</a:t>
            </a:r>
          </a:p>
          <a:p>
            <a:pPr marL="358775" lvl="0" indent="-358775"/>
            <a:r>
              <a:rPr lang="en-CA" sz="3800" dirty="0"/>
              <a:t>Information about signs and symptoms that indicate there may be a wound infection </a:t>
            </a:r>
          </a:p>
          <a:p>
            <a:pPr marL="358775" lvl="0" indent="-358775"/>
            <a:r>
              <a:rPr lang="en-CA" sz="3800" dirty="0"/>
              <a:t>When to seek medical help, and who he/she should call and their contact information if the patient has concerns</a:t>
            </a:r>
          </a:p>
          <a:p>
            <a:pPr marL="358775" lvl="0" indent="-358775"/>
            <a:r>
              <a:rPr lang="en-CA" sz="3800" dirty="0"/>
              <a:t>The date and time when the patient should have a planned follow-up appointment with the surgeon or other identified health care professional or contact information so he/she can make that appointment</a:t>
            </a:r>
          </a:p>
          <a:p>
            <a:pPr lvl="1"/>
            <a:endParaRPr lang="en-US" dirty="0"/>
          </a:p>
          <a:p>
            <a:endParaRPr lang="en-US" dirty="0"/>
          </a:p>
        </p:txBody>
      </p:sp>
    </p:spTree>
    <p:extLst>
      <p:ext uri="{BB962C8B-B14F-4D97-AF65-F5344CB8AC3E}">
        <p14:creationId xmlns:p14="http://schemas.microsoft.com/office/powerpoint/2010/main" val="406389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46958" cy="1143000"/>
          </a:xfrm>
        </p:spPr>
        <p:txBody>
          <a:bodyPr>
            <a:normAutofit/>
          </a:bodyPr>
          <a:lstStyle/>
          <a:p>
            <a:r>
              <a:rPr lang="en-US" dirty="0"/>
              <a:t>5. Discharge Planning and Care</a:t>
            </a:r>
          </a:p>
        </p:txBody>
      </p:sp>
      <p:sp>
        <p:nvSpPr>
          <p:cNvPr id="3" name="Content Placeholder 2"/>
          <p:cNvSpPr>
            <a:spLocks noGrp="1"/>
          </p:cNvSpPr>
          <p:nvPr>
            <p:ph idx="1"/>
          </p:nvPr>
        </p:nvSpPr>
        <p:spPr>
          <a:xfrm>
            <a:off x="457200" y="1600200"/>
            <a:ext cx="8229600" cy="4983162"/>
          </a:xfrm>
        </p:spPr>
        <p:txBody>
          <a:bodyPr>
            <a:normAutofit fontScale="77500" lnSpcReduction="20000"/>
          </a:bodyPr>
          <a:lstStyle/>
          <a:p>
            <a:pPr marL="0" lvl="1" indent="0">
              <a:buNone/>
            </a:pPr>
            <a:r>
              <a:rPr lang="en-CA" sz="2300" dirty="0"/>
              <a:t>5.2	If the patient has an open wound, a consultation including a member of the hospital clinical team (patient’s nurse), patient’s surgeon, the hospital Local Health Integrated Network (LHIN) Care Coordinator, the patient and caregiver should be held prior to discharge to determine the community requirements and care needs. (Level of evidence: Low)</a:t>
            </a:r>
          </a:p>
          <a:p>
            <a:pPr marL="0" indent="0">
              <a:buNone/>
            </a:pPr>
            <a:r>
              <a:rPr lang="en-CA" sz="2300" dirty="0"/>
              <a:t>	5.2.1	The following should be considered: </a:t>
            </a:r>
          </a:p>
          <a:p>
            <a:pPr lvl="3"/>
            <a:r>
              <a:rPr lang="en-US" sz="2300" dirty="0"/>
              <a:t>Care will be given at an ambulatory nursing clinic or patient’s home based on a care coordinator’s assessment and care giver availability 	</a:t>
            </a:r>
          </a:p>
          <a:p>
            <a:pPr lvl="3"/>
            <a:r>
              <a:rPr lang="en-US" sz="2300" dirty="0"/>
              <a:t>The capacity of the patient and care giver to self-manage wounds should be assessed. To provide self-care, the patient and caregiver should be able to:</a:t>
            </a:r>
            <a:endParaRPr lang="en-CA" sz="2300" dirty="0"/>
          </a:p>
          <a:p>
            <a:pPr marL="1966913" lvl="3" indent="-358775"/>
            <a:r>
              <a:rPr lang="en-US" sz="2300" dirty="0"/>
              <a:t>Remove and apply wound dressing using clean technique</a:t>
            </a:r>
            <a:endParaRPr lang="en-CA" sz="2300" dirty="0"/>
          </a:p>
          <a:p>
            <a:pPr marL="1966913" lvl="3" indent="-358775"/>
            <a:r>
              <a:rPr lang="en-US" sz="2300" dirty="0"/>
              <a:t>Understand products that are available and their use </a:t>
            </a:r>
            <a:endParaRPr lang="en-CA" sz="2300" dirty="0"/>
          </a:p>
          <a:p>
            <a:pPr marL="1966913" lvl="3" indent="-358775"/>
            <a:r>
              <a:rPr lang="en-US" sz="2300" dirty="0"/>
              <a:t>Describe changes to the wound that may require medical attention</a:t>
            </a:r>
            <a:endParaRPr lang="en-CA" sz="2300" dirty="0"/>
          </a:p>
          <a:p>
            <a:pPr marL="1966913" lvl="3" indent="-358775"/>
            <a:r>
              <a:rPr lang="en-US" sz="2300" dirty="0"/>
              <a:t>Know the names of retail stores that carry required topical dressings and ability to purchase required topical wound care dressings or recommended substitute wound care products for the duration of treatment </a:t>
            </a:r>
            <a:endParaRPr lang="en-CA" sz="2300" dirty="0"/>
          </a:p>
          <a:p>
            <a:pPr lvl="1"/>
            <a:endParaRPr lang="en-US" dirty="0"/>
          </a:p>
          <a:p>
            <a:endParaRPr lang="en-US" dirty="0"/>
          </a:p>
        </p:txBody>
      </p:sp>
    </p:spTree>
    <p:extLst>
      <p:ext uri="{BB962C8B-B14F-4D97-AF65-F5344CB8AC3E}">
        <p14:creationId xmlns:p14="http://schemas.microsoft.com/office/powerpoint/2010/main" val="230919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46958" cy="1143000"/>
          </a:xfrm>
        </p:spPr>
        <p:txBody>
          <a:bodyPr>
            <a:normAutofit/>
          </a:bodyPr>
          <a:lstStyle/>
          <a:p>
            <a:r>
              <a:rPr lang="en-US" dirty="0"/>
              <a:t>5. Discharge Planning and Care</a:t>
            </a:r>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pPr marL="0" lvl="1" indent="0">
              <a:buNone/>
            </a:pPr>
            <a:r>
              <a:rPr lang="en-CA" sz="3600" dirty="0"/>
              <a:t>5.3		If the patient has an open wound, the following 			information should 	be provided by the hospital to 		the LHIN Care Coordinator at 	discharge:</a:t>
            </a:r>
          </a:p>
          <a:p>
            <a:pPr marL="896938" lvl="0" indent="-361950"/>
            <a:r>
              <a:rPr lang="en-CA" sz="3600" dirty="0"/>
              <a:t>Medical history including current medications and whether the patient is on antibiotics</a:t>
            </a:r>
          </a:p>
          <a:p>
            <a:pPr marL="896938" lvl="0" indent="-361950"/>
            <a:r>
              <a:rPr lang="en-CA" sz="3600" dirty="0"/>
              <a:t>A complete wound history and wound description including type, size and type of drainage</a:t>
            </a:r>
          </a:p>
          <a:p>
            <a:pPr marL="896938" lvl="0" indent="-361950"/>
            <a:r>
              <a:rPr lang="en-CA" sz="3600" dirty="0"/>
              <a:t>Topical therapy including preferred cleansing methods, dressing type and frequency of changes which are being used</a:t>
            </a:r>
          </a:p>
          <a:p>
            <a:pPr marL="896938" lvl="0" indent="-361950"/>
            <a:r>
              <a:rPr lang="en-CA" sz="3600" dirty="0"/>
              <a:t>Goals of care</a:t>
            </a:r>
          </a:p>
          <a:p>
            <a:pPr marL="896938" lvl="0" indent="-361950"/>
            <a:r>
              <a:rPr lang="en-CA" sz="3600" dirty="0"/>
              <a:t>Information about the planned follow-up with surgeon, including contact information</a:t>
            </a:r>
          </a:p>
          <a:p>
            <a:pPr marL="457200" lvl="1" indent="0">
              <a:buNone/>
            </a:pPr>
            <a:endParaRPr lang="en-US" dirty="0"/>
          </a:p>
          <a:p>
            <a:endParaRPr lang="en-US" dirty="0"/>
          </a:p>
        </p:txBody>
      </p:sp>
    </p:spTree>
    <p:extLst>
      <p:ext uri="{BB962C8B-B14F-4D97-AF65-F5344CB8AC3E}">
        <p14:creationId xmlns:p14="http://schemas.microsoft.com/office/powerpoint/2010/main" val="1684161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74638"/>
            <a:ext cx="8746958" cy="1143000"/>
          </a:xfrm>
        </p:spPr>
        <p:txBody>
          <a:bodyPr>
            <a:normAutofit/>
          </a:bodyPr>
          <a:lstStyle/>
          <a:p>
            <a:r>
              <a:rPr lang="en-US" dirty="0"/>
              <a:t>5. Discharge Planning and Care</a:t>
            </a:r>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marL="0" lvl="0" indent="0">
              <a:buNone/>
            </a:pPr>
            <a:r>
              <a:rPr lang="en-CA" sz="3600" dirty="0"/>
              <a:t>5.4	The provision of topical wound 					treatment should be seamless from 			acute care to community care. Care of 		the open wound should be 	based 			on the recommendations from the 				Wound Care Guideline. 	</a:t>
            </a:r>
          </a:p>
          <a:p>
            <a:pPr marL="0" lvl="0" indent="0">
              <a:buNone/>
            </a:pPr>
            <a:r>
              <a:rPr lang="en-CA" sz="3600" dirty="0"/>
              <a:t>		5.4.1	After reassessment by LHIN 						Care Coordinator providers 							and if changes are suggested, 						the hospital clinical team and 						LHIN Care Coordinator providers 					should agree on a plan</a:t>
            </a:r>
          </a:p>
          <a:p>
            <a:pPr lvl="1"/>
            <a:endParaRPr lang="en-US" dirty="0"/>
          </a:p>
          <a:p>
            <a:endParaRPr lang="en-US" dirty="0"/>
          </a:p>
        </p:txBody>
      </p:sp>
    </p:spTree>
    <p:extLst>
      <p:ext uri="{BB962C8B-B14F-4D97-AF65-F5344CB8AC3E}">
        <p14:creationId xmlns:p14="http://schemas.microsoft.com/office/powerpoint/2010/main" val="3994951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Follow-up Care</a:t>
            </a:r>
          </a:p>
        </p:txBody>
      </p:sp>
      <p:sp>
        <p:nvSpPr>
          <p:cNvPr id="3" name="Content Placeholder 2"/>
          <p:cNvSpPr>
            <a:spLocks noGrp="1"/>
          </p:cNvSpPr>
          <p:nvPr>
            <p:ph idx="1"/>
          </p:nvPr>
        </p:nvSpPr>
        <p:spPr/>
        <p:txBody>
          <a:bodyPr/>
          <a:lstStyle/>
          <a:p>
            <a:pPr marL="0" lvl="1" indent="0">
              <a:buNone/>
            </a:pPr>
            <a:r>
              <a:rPr lang="en-CA" dirty="0"/>
              <a:t>6.1	Post-discharge, all queries and follow up of 		patients of surgical wounds should be 				referred to the surgeon unless a designate 			has been identified prior to discharge. </a:t>
            </a:r>
          </a:p>
          <a:p>
            <a:pPr marL="0" lvl="1" indent="0">
              <a:buNone/>
            </a:pPr>
            <a:r>
              <a:rPr lang="en-CA" dirty="0"/>
              <a:t>6.2	Changes to recommended care should be 			made in discussion or via fax with the 				surgeon or designate as indicated at 					discharge with LHIN provider.</a:t>
            </a:r>
            <a:endParaRPr lang="en-CA" sz="4000" dirty="0"/>
          </a:p>
          <a:p>
            <a:pPr marL="0" indent="0">
              <a:buNone/>
            </a:pPr>
            <a:endParaRPr lang="en-US" dirty="0"/>
          </a:p>
        </p:txBody>
      </p:sp>
    </p:spTree>
    <p:extLst>
      <p:ext uri="{BB962C8B-B14F-4D97-AF65-F5344CB8AC3E}">
        <p14:creationId xmlns:p14="http://schemas.microsoft.com/office/powerpoint/2010/main" val="60218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DDC7-4E0E-4032-A36B-55CFDFB70357}"/>
              </a:ext>
            </a:extLst>
          </p:cNvPr>
          <p:cNvSpPr>
            <a:spLocks noGrp="1"/>
          </p:cNvSpPr>
          <p:nvPr>
            <p:ph type="title"/>
          </p:nvPr>
        </p:nvSpPr>
        <p:spPr/>
        <p:txBody>
          <a:bodyPr/>
          <a:lstStyle/>
          <a:p>
            <a:r>
              <a:rPr lang="en-CA" dirty="0"/>
              <a:t>Rationale</a:t>
            </a:r>
          </a:p>
        </p:txBody>
      </p:sp>
      <p:sp>
        <p:nvSpPr>
          <p:cNvPr id="3" name="Content Placeholder 2">
            <a:extLst>
              <a:ext uri="{FF2B5EF4-FFF2-40B4-BE49-F238E27FC236}">
                <a16:creationId xmlns:a16="http://schemas.microsoft.com/office/drawing/2014/main" id="{914A8301-5C56-4B20-96B7-CCD6FEBA19A7}"/>
              </a:ext>
            </a:extLst>
          </p:cNvPr>
          <p:cNvSpPr>
            <a:spLocks noGrp="1"/>
          </p:cNvSpPr>
          <p:nvPr>
            <p:ph idx="1"/>
          </p:nvPr>
        </p:nvSpPr>
        <p:spPr/>
        <p:txBody>
          <a:bodyPr/>
          <a:lstStyle/>
          <a:p>
            <a:r>
              <a:rPr lang="en-CA" dirty="0"/>
              <a:t>SSI is a very common (and costly!) complication after surgery </a:t>
            </a:r>
          </a:p>
          <a:p>
            <a:pPr lvl="1"/>
            <a:r>
              <a:rPr lang="en-CA" dirty="0"/>
              <a:t>Resolution of an infection can take weeks to months to heal </a:t>
            </a:r>
          </a:p>
          <a:p>
            <a:r>
              <a:rPr lang="en-CA" dirty="0"/>
              <a:t>Many of the practices to treating wounds are outdated (i.e. saline and gauze)</a:t>
            </a:r>
          </a:p>
          <a:p>
            <a:pPr lvl="1"/>
            <a:r>
              <a:rPr lang="en-CA" dirty="0"/>
              <a:t>While numerous new products are available, there is limited guidance and evidence to support when to use them</a:t>
            </a:r>
          </a:p>
          <a:p>
            <a:endParaRPr lang="en-CA" dirty="0"/>
          </a:p>
        </p:txBody>
      </p:sp>
    </p:spTree>
    <p:extLst>
      <p:ext uri="{BB962C8B-B14F-4D97-AF65-F5344CB8AC3E}">
        <p14:creationId xmlns:p14="http://schemas.microsoft.com/office/powerpoint/2010/main" val="2112533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5E44-3ABF-43B0-8BDC-D0234C6D21A4}"/>
              </a:ext>
            </a:extLst>
          </p:cNvPr>
          <p:cNvSpPr>
            <a:spLocks noGrp="1"/>
          </p:cNvSpPr>
          <p:nvPr>
            <p:ph type="title"/>
          </p:nvPr>
        </p:nvSpPr>
        <p:spPr/>
        <p:txBody>
          <a:bodyPr/>
          <a:lstStyle/>
          <a:p>
            <a:r>
              <a:rPr lang="en-CA" dirty="0"/>
              <a:t>Impetus </a:t>
            </a:r>
          </a:p>
        </p:txBody>
      </p:sp>
      <p:sp>
        <p:nvSpPr>
          <p:cNvPr id="3" name="Content Placeholder 2">
            <a:extLst>
              <a:ext uri="{FF2B5EF4-FFF2-40B4-BE49-F238E27FC236}">
                <a16:creationId xmlns:a16="http://schemas.microsoft.com/office/drawing/2014/main" id="{FCBF2058-27F0-418F-A62D-9A698F99C5FD}"/>
              </a:ext>
            </a:extLst>
          </p:cNvPr>
          <p:cNvSpPr>
            <a:spLocks noGrp="1"/>
          </p:cNvSpPr>
          <p:nvPr>
            <p:ph idx="1"/>
          </p:nvPr>
        </p:nvSpPr>
        <p:spPr/>
        <p:txBody>
          <a:bodyPr/>
          <a:lstStyle/>
          <a:p>
            <a:r>
              <a:rPr lang="en-CA" dirty="0"/>
              <a:t>Current practice for managing wounds is highly variable</a:t>
            </a:r>
          </a:p>
          <a:p>
            <a:r>
              <a:rPr lang="en-CA" dirty="0"/>
              <a:t>Patients are not receiving the best care </a:t>
            </a:r>
          </a:p>
          <a:p>
            <a:r>
              <a:rPr lang="en-CA" dirty="0"/>
              <a:t>Transition between hospital and home care needs to be more efficient </a:t>
            </a:r>
          </a:p>
          <a:p>
            <a:endParaRPr lang="en-CA" dirty="0"/>
          </a:p>
        </p:txBody>
      </p:sp>
    </p:spTree>
    <p:extLst>
      <p:ext uri="{BB962C8B-B14F-4D97-AF65-F5344CB8AC3E}">
        <p14:creationId xmlns:p14="http://schemas.microsoft.com/office/powerpoint/2010/main" val="2671104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27C1-E33E-44B1-BC74-2648354E416A}"/>
              </a:ext>
            </a:extLst>
          </p:cNvPr>
          <p:cNvSpPr>
            <a:spLocks noGrp="1"/>
          </p:cNvSpPr>
          <p:nvPr>
            <p:ph type="title"/>
          </p:nvPr>
        </p:nvSpPr>
        <p:spPr/>
        <p:txBody>
          <a:bodyPr/>
          <a:lstStyle/>
          <a:p>
            <a:r>
              <a:rPr lang="en-CA" dirty="0"/>
              <a:t>Guideline Development </a:t>
            </a:r>
          </a:p>
        </p:txBody>
      </p:sp>
      <p:sp>
        <p:nvSpPr>
          <p:cNvPr id="3" name="Content Placeholder 2">
            <a:extLst>
              <a:ext uri="{FF2B5EF4-FFF2-40B4-BE49-F238E27FC236}">
                <a16:creationId xmlns:a16="http://schemas.microsoft.com/office/drawing/2014/main" id="{121CEE88-A636-4505-9F1B-7F1BDDF72AC7}"/>
              </a:ext>
            </a:extLst>
          </p:cNvPr>
          <p:cNvSpPr>
            <a:spLocks noGrp="1"/>
          </p:cNvSpPr>
          <p:nvPr>
            <p:ph idx="1"/>
          </p:nvPr>
        </p:nvSpPr>
        <p:spPr/>
        <p:txBody>
          <a:bodyPr>
            <a:normAutofit fontScale="92500" lnSpcReduction="10000"/>
          </a:bodyPr>
          <a:lstStyle/>
          <a:p>
            <a:r>
              <a:rPr lang="en-CA" dirty="0"/>
              <a:t>Best Practice in Surgery assembled a group of key stakeholders including surgeons, nurses (WOCC(C) and community nurses), and members from Toronto Central LHIN</a:t>
            </a:r>
          </a:p>
          <a:p>
            <a:r>
              <a:rPr lang="en-CA" dirty="0"/>
              <a:t>Over 2 years, a review of the literature was undertaken and recommendations were created</a:t>
            </a:r>
          </a:p>
          <a:p>
            <a:pPr lvl="1"/>
            <a:r>
              <a:rPr lang="en-CA" dirty="0"/>
              <a:t>Several meetings were held to come to consensus on the recommendations due to lack of evidence</a:t>
            </a:r>
          </a:p>
        </p:txBody>
      </p:sp>
    </p:spTree>
    <p:extLst>
      <p:ext uri="{BB962C8B-B14F-4D97-AF65-F5344CB8AC3E}">
        <p14:creationId xmlns:p14="http://schemas.microsoft.com/office/powerpoint/2010/main" val="329529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41A34-1D31-4A9D-A5B8-F292591F1B1F}"/>
              </a:ext>
            </a:extLst>
          </p:cNvPr>
          <p:cNvSpPr>
            <a:spLocks noGrp="1"/>
          </p:cNvSpPr>
          <p:nvPr>
            <p:ph type="ctrTitle"/>
          </p:nvPr>
        </p:nvSpPr>
        <p:spPr/>
        <p:txBody>
          <a:bodyPr/>
          <a:lstStyle/>
          <a:p>
            <a:r>
              <a:rPr lang="en-CA" dirty="0"/>
              <a:t>Guideline Recommendations</a:t>
            </a:r>
          </a:p>
        </p:txBody>
      </p:sp>
      <p:sp>
        <p:nvSpPr>
          <p:cNvPr id="5" name="Subtitle 4">
            <a:extLst>
              <a:ext uri="{FF2B5EF4-FFF2-40B4-BE49-F238E27FC236}">
                <a16:creationId xmlns:a16="http://schemas.microsoft.com/office/drawing/2014/main" id="{DBC8D118-8593-497E-9C53-7CC90A5205C4}"/>
              </a:ext>
            </a:extLst>
          </p:cNvPr>
          <p:cNvSpPr>
            <a:spLocks noGrp="1"/>
          </p:cNvSpPr>
          <p:nvPr>
            <p:ph type="subTitle" idx="1"/>
          </p:nvPr>
        </p:nvSpPr>
        <p:spPr/>
        <p:txBody>
          <a:bodyPr/>
          <a:lstStyle/>
          <a:p>
            <a:endParaRPr lang="en-CA"/>
          </a:p>
        </p:txBody>
      </p:sp>
    </p:spTree>
    <p:extLst>
      <p:ext uri="{BB962C8B-B14F-4D97-AF65-F5344CB8AC3E}">
        <p14:creationId xmlns:p14="http://schemas.microsoft.com/office/powerpoint/2010/main" val="118080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AFE6A-1406-42E5-9FB4-107AEC1435D3}"/>
              </a:ext>
            </a:extLst>
          </p:cNvPr>
          <p:cNvSpPr>
            <a:spLocks noGrp="1"/>
          </p:cNvSpPr>
          <p:nvPr>
            <p:ph type="title"/>
          </p:nvPr>
        </p:nvSpPr>
        <p:spPr/>
        <p:txBody>
          <a:bodyPr/>
          <a:lstStyle/>
          <a:p>
            <a:r>
              <a:rPr lang="en-CA" dirty="0"/>
              <a:t>General Information</a:t>
            </a:r>
          </a:p>
        </p:txBody>
      </p:sp>
      <p:sp>
        <p:nvSpPr>
          <p:cNvPr id="3" name="Content Placeholder 2">
            <a:extLst>
              <a:ext uri="{FF2B5EF4-FFF2-40B4-BE49-F238E27FC236}">
                <a16:creationId xmlns:a16="http://schemas.microsoft.com/office/drawing/2014/main" id="{35EDF74C-A5B1-4E2C-939F-6CD160FE62A5}"/>
              </a:ext>
            </a:extLst>
          </p:cNvPr>
          <p:cNvSpPr>
            <a:spLocks noGrp="1"/>
          </p:cNvSpPr>
          <p:nvPr>
            <p:ph idx="1"/>
          </p:nvPr>
        </p:nvSpPr>
        <p:spPr/>
        <p:txBody>
          <a:bodyPr>
            <a:normAutofit fontScale="62500" lnSpcReduction="20000"/>
          </a:bodyPr>
          <a:lstStyle/>
          <a:p>
            <a:pPr marL="0" indent="0">
              <a:buNone/>
            </a:pPr>
            <a:r>
              <a:rPr lang="en-CA" b="1" dirty="0"/>
              <a:t>Aim</a:t>
            </a:r>
          </a:p>
          <a:p>
            <a:r>
              <a:rPr lang="en-US" dirty="0"/>
              <a:t>Make recommendations for the management of patients with closed and open surgical wounds from their surgical procedure through to their transition back to the community</a:t>
            </a:r>
          </a:p>
          <a:p>
            <a:pPr marL="0" indent="0">
              <a:buNone/>
            </a:pPr>
            <a:endParaRPr lang="en-US" b="1" dirty="0"/>
          </a:p>
          <a:p>
            <a:pPr marL="0" indent="0">
              <a:buNone/>
            </a:pPr>
            <a:r>
              <a:rPr lang="en-US" b="1" dirty="0"/>
              <a:t>Target population </a:t>
            </a:r>
            <a:endParaRPr lang="en-CA" dirty="0"/>
          </a:p>
          <a:p>
            <a:r>
              <a:rPr lang="en-US" dirty="0"/>
              <a:t>Adult patients with closed or open surgical wounds. </a:t>
            </a:r>
          </a:p>
          <a:p>
            <a:r>
              <a:rPr lang="en-US" dirty="0"/>
              <a:t>Wounds not included within the scope of this guideline are: skin grafts, fistulae (enterocutaneous, </a:t>
            </a:r>
            <a:r>
              <a:rPr lang="en-US" dirty="0" err="1"/>
              <a:t>colocutaneous</a:t>
            </a:r>
            <a:r>
              <a:rPr lang="en-US" dirty="0"/>
              <a:t>, etc.), perianal or anal wounds and wounds requiring negative pressure wound therapy (NPWT).</a:t>
            </a:r>
            <a:endParaRPr lang="en-CA" dirty="0"/>
          </a:p>
          <a:p>
            <a:pPr marL="0" indent="0">
              <a:buNone/>
            </a:pPr>
            <a:endParaRPr lang="en-US" b="1" dirty="0"/>
          </a:p>
          <a:p>
            <a:pPr marL="0" indent="0">
              <a:buNone/>
            </a:pPr>
            <a:r>
              <a:rPr lang="en-US" b="1" dirty="0"/>
              <a:t>Intended users</a:t>
            </a:r>
            <a:endParaRPr lang="en-CA" dirty="0"/>
          </a:p>
          <a:p>
            <a:r>
              <a:rPr lang="en-US" dirty="0"/>
              <a:t>Surgeons, fellows, residents, hospital and community nurses and other health care professionals involved in the management of closed and open surgical wounds.</a:t>
            </a:r>
            <a:endParaRPr lang="en-CA" dirty="0"/>
          </a:p>
          <a:p>
            <a:pPr marL="0" indent="0">
              <a:buNone/>
            </a:pPr>
            <a:endParaRPr lang="en-CA" dirty="0"/>
          </a:p>
        </p:txBody>
      </p:sp>
    </p:spTree>
    <p:extLst>
      <p:ext uri="{BB962C8B-B14F-4D97-AF65-F5344CB8AC3E}">
        <p14:creationId xmlns:p14="http://schemas.microsoft.com/office/powerpoint/2010/main" val="295732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63" y="274638"/>
            <a:ext cx="8746957" cy="1143000"/>
          </a:xfrm>
        </p:spPr>
        <p:txBody>
          <a:bodyPr>
            <a:normAutofit/>
          </a:bodyPr>
          <a:lstStyle/>
          <a:p>
            <a:r>
              <a:rPr lang="en-US" dirty="0"/>
              <a:t>1. Preoperative Risk Assessment</a:t>
            </a:r>
          </a:p>
        </p:txBody>
      </p:sp>
      <p:sp>
        <p:nvSpPr>
          <p:cNvPr id="3" name="Content Placeholder 2"/>
          <p:cNvSpPr>
            <a:spLocks noGrp="1"/>
          </p:cNvSpPr>
          <p:nvPr>
            <p:ph idx="1"/>
          </p:nvPr>
        </p:nvSpPr>
        <p:spPr>
          <a:xfrm>
            <a:off x="553453" y="1600200"/>
            <a:ext cx="8229600" cy="4525963"/>
          </a:xfrm>
        </p:spPr>
        <p:txBody>
          <a:bodyPr>
            <a:normAutofit/>
          </a:bodyPr>
          <a:lstStyle/>
          <a:p>
            <a:pPr marL="0" indent="0">
              <a:buNone/>
            </a:pPr>
            <a:r>
              <a:rPr lang="en-CA" b="1" dirty="0"/>
              <a:t>1.1	All patients undergoing surgery 				should be assessed pre-operatively 		to determine their risk for 						developing post-operative wound 			complications. </a:t>
            </a:r>
          </a:p>
          <a:p>
            <a:pPr marL="0" indent="0">
              <a:buNone/>
            </a:pPr>
            <a:endParaRPr lang="en-US" dirty="0"/>
          </a:p>
        </p:txBody>
      </p:sp>
    </p:spTree>
    <p:extLst>
      <p:ext uri="{BB962C8B-B14F-4D97-AF65-F5344CB8AC3E}">
        <p14:creationId xmlns:p14="http://schemas.microsoft.com/office/powerpoint/2010/main" val="224528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63" y="274638"/>
            <a:ext cx="8746957" cy="1143000"/>
          </a:xfrm>
        </p:spPr>
        <p:txBody>
          <a:bodyPr>
            <a:normAutofit/>
          </a:bodyPr>
          <a:lstStyle/>
          <a:p>
            <a:r>
              <a:rPr lang="en-US" dirty="0"/>
              <a:t>1. Preoperative Risk Assessment</a:t>
            </a:r>
          </a:p>
        </p:txBody>
      </p:sp>
      <p:sp>
        <p:nvSpPr>
          <p:cNvPr id="3" name="Content Placeholder 2"/>
          <p:cNvSpPr>
            <a:spLocks noGrp="1"/>
          </p:cNvSpPr>
          <p:nvPr>
            <p:ph idx="1"/>
          </p:nvPr>
        </p:nvSpPr>
        <p:spPr>
          <a:xfrm>
            <a:off x="553453" y="1600200"/>
            <a:ext cx="8229600" cy="4525963"/>
          </a:xfrm>
        </p:spPr>
        <p:txBody>
          <a:bodyPr>
            <a:normAutofit fontScale="62500" lnSpcReduction="20000"/>
          </a:bodyPr>
          <a:lstStyle/>
          <a:p>
            <a:pPr marL="0" indent="0">
              <a:buNone/>
            </a:pPr>
            <a:r>
              <a:rPr lang="en-CA" b="1" dirty="0"/>
              <a:t>Patients are at 	increased risk if they have any of the following risk factors:</a:t>
            </a:r>
            <a:endParaRPr lang="en-US" dirty="0"/>
          </a:p>
          <a:p>
            <a:pPr marL="714375" lvl="0" indent="-257175"/>
            <a:r>
              <a:rPr lang="en-CA" dirty="0"/>
              <a:t>Obesity (BMI&gt;30 kg/m</a:t>
            </a:r>
            <a:r>
              <a:rPr lang="en-CA" baseline="30000" dirty="0"/>
              <a:t>2</a:t>
            </a:r>
            <a:r>
              <a:rPr lang="en-CA" dirty="0"/>
              <a:t>) </a:t>
            </a:r>
            <a:endParaRPr lang="en-US" sz="4400" dirty="0"/>
          </a:p>
          <a:p>
            <a:pPr marL="714375" lvl="0" indent="-257175"/>
            <a:r>
              <a:rPr lang="en-CA" dirty="0"/>
              <a:t>Current smoker </a:t>
            </a:r>
            <a:endParaRPr lang="en-US" sz="4400" dirty="0"/>
          </a:p>
          <a:p>
            <a:pPr marL="714375" lvl="0" indent="-257175"/>
            <a:r>
              <a:rPr lang="en-CA" dirty="0"/>
              <a:t>Diabetes </a:t>
            </a:r>
            <a:endParaRPr lang="en-US" sz="4400" dirty="0"/>
          </a:p>
          <a:p>
            <a:pPr marL="714375" lvl="0" indent="-257175"/>
            <a:r>
              <a:rPr lang="en-CA" dirty="0"/>
              <a:t>Poor nutritional status</a:t>
            </a:r>
            <a:endParaRPr lang="en-US" sz="4400" dirty="0"/>
          </a:p>
          <a:p>
            <a:pPr marL="714375" lvl="0" indent="-257175"/>
            <a:r>
              <a:rPr lang="en-CA" dirty="0"/>
              <a:t>Cushing’s disease, chronic use of corticosteroids or other immunosuppressive agents </a:t>
            </a:r>
            <a:endParaRPr lang="en-US" sz="4400" dirty="0"/>
          </a:p>
          <a:p>
            <a:pPr marL="714375" lvl="0" indent="-257175"/>
            <a:r>
              <a:rPr lang="en-CA" dirty="0"/>
              <a:t>Multiple comorbidities</a:t>
            </a:r>
            <a:endParaRPr lang="en-US" sz="4400" dirty="0"/>
          </a:p>
          <a:p>
            <a:pPr marL="714375" lvl="0" indent="-257175"/>
            <a:r>
              <a:rPr lang="en-CA" dirty="0"/>
              <a:t>Presence of fistulas, contaminated or dirty wounds</a:t>
            </a:r>
            <a:endParaRPr lang="en-US" sz="4400" dirty="0"/>
          </a:p>
          <a:p>
            <a:pPr marL="714375" lvl="0" indent="-257175"/>
            <a:r>
              <a:rPr lang="en-CA" dirty="0"/>
              <a:t>Currently on chemotherapy or immunotherapy (</a:t>
            </a:r>
            <a:r>
              <a:rPr lang="en-US" dirty="0"/>
              <a:t>i.e. </a:t>
            </a:r>
            <a:r>
              <a:rPr lang="en-US" dirty="0" err="1"/>
              <a:t>Bevicizumab</a:t>
            </a:r>
            <a:r>
              <a:rPr lang="en-US" dirty="0"/>
              <a:t>)</a:t>
            </a:r>
          </a:p>
          <a:p>
            <a:pPr marL="714375" lvl="0" indent="-257175"/>
            <a:r>
              <a:rPr lang="en-CA" dirty="0"/>
              <a:t>History of radiation </a:t>
            </a:r>
            <a:endParaRPr lang="en-US" sz="4400" dirty="0"/>
          </a:p>
          <a:p>
            <a:pPr marL="714375" lvl="0" indent="-257175"/>
            <a:r>
              <a:rPr lang="en-CA" dirty="0"/>
              <a:t>Presence of implants, mesh or hardware placements</a:t>
            </a:r>
            <a:endParaRPr lang="en-US" sz="4400" dirty="0"/>
          </a:p>
          <a:p>
            <a:pPr marL="714375" lvl="0" indent="-257175"/>
            <a:r>
              <a:rPr lang="en-CA" dirty="0"/>
              <a:t>History of previous non-healing wounds</a:t>
            </a:r>
            <a:endParaRPr lang="en-US" sz="4400" dirty="0"/>
          </a:p>
          <a:p>
            <a:pPr marL="714375" lvl="0" indent="-257175"/>
            <a:r>
              <a:rPr lang="en-CA" dirty="0"/>
              <a:t>Surgery is performed as an emergency or of long duration</a:t>
            </a:r>
            <a:endParaRPr lang="en-US" sz="4400" dirty="0"/>
          </a:p>
        </p:txBody>
      </p:sp>
    </p:spTree>
    <p:extLst>
      <p:ext uri="{BB962C8B-B14F-4D97-AF65-F5344CB8AC3E}">
        <p14:creationId xmlns:p14="http://schemas.microsoft.com/office/powerpoint/2010/main" val="2973768129"/>
      </p:ext>
    </p:extLst>
  </p:cSld>
  <p:clrMapOvr>
    <a:masterClrMapping/>
  </p:clrMapOvr>
</p:sld>
</file>

<file path=ppt/theme/theme1.xml><?xml version="1.0" encoding="utf-8"?>
<a:theme xmlns:a="http://schemas.openxmlformats.org/drawingml/2006/main" name="Office Theme">
  <a:themeElements>
    <a:clrScheme name="BPS UoT">
      <a:dk1>
        <a:srgbClr val="002060"/>
      </a:dk1>
      <a:lt1>
        <a:sysClr val="window" lastClr="FFFFFF"/>
      </a:lt1>
      <a:dk2>
        <a:srgbClr val="17365D"/>
      </a:dk2>
      <a:lt2>
        <a:srgbClr val="FFFFFF"/>
      </a:lt2>
      <a:accent1>
        <a:srgbClr val="002060"/>
      </a:accent1>
      <a:accent2>
        <a:srgbClr val="366092"/>
      </a:accent2>
      <a:accent3>
        <a:srgbClr val="95B3D7"/>
      </a:accent3>
      <a:accent4>
        <a:srgbClr val="B8CCE4"/>
      </a:accent4>
      <a:accent5>
        <a:srgbClr val="DBE5F1"/>
      </a:accent5>
      <a:accent6>
        <a:srgbClr val="FFFFFF"/>
      </a:accent6>
      <a:hlink>
        <a:srgbClr val="0000FF"/>
      </a:hlink>
      <a:folHlink>
        <a:srgbClr val="FFFF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4798</TotalTime>
  <Words>1400</Words>
  <Application>Microsoft Office PowerPoint</Application>
  <PresentationFormat>On-screen Show (4:3)</PresentationFormat>
  <Paragraphs>305</Paragraphs>
  <Slides>28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 Narrow</vt:lpstr>
      <vt:lpstr>Calibri</vt:lpstr>
      <vt:lpstr>Symbol</vt:lpstr>
      <vt:lpstr>Wingdings</vt:lpstr>
      <vt:lpstr>Office Theme</vt:lpstr>
      <vt:lpstr>Best Practice in Surgery Surgical Wound Care Guideline </vt:lpstr>
      <vt:lpstr>Rationale for Guideline</vt:lpstr>
      <vt:lpstr>Rationale</vt:lpstr>
      <vt:lpstr>Impetus </vt:lpstr>
      <vt:lpstr>Guideline Development </vt:lpstr>
      <vt:lpstr>Guideline Recommendations</vt:lpstr>
      <vt:lpstr>General Information</vt:lpstr>
      <vt:lpstr>1. Preoperative Risk Assessment</vt:lpstr>
      <vt:lpstr>1. Preoperative Risk Assessment</vt:lpstr>
      <vt:lpstr>2. Management of Closed Surgical Incision Healing by  Primary Intention</vt:lpstr>
      <vt:lpstr>2. Management of Closed Surgical Incision Healing by  Primary Intention</vt:lpstr>
      <vt:lpstr>2. Management of Closed Surgical Incision Healing by  Primary Intention</vt:lpstr>
      <vt:lpstr>3. Management of Infected Open  Surgical Wounds by Primary Intention</vt:lpstr>
      <vt:lpstr>Appendix A</vt:lpstr>
      <vt:lpstr>3. Management of Infected Open  Surgical Wounds by Primary Intention</vt:lpstr>
      <vt:lpstr>3. Management of Infected Open  Surgical Wounds by Primary Intention</vt:lpstr>
      <vt:lpstr>4. Management of Surgical Wounds Healing by Secondary Intention</vt:lpstr>
      <vt:lpstr>Appendix B: Management of Open Wounds (Table 1. Superficial)</vt:lpstr>
      <vt:lpstr>Appendix B: Management of Open Wounds (Table 2. Deep Wounds)</vt:lpstr>
      <vt:lpstr>PowerPoint Presentation</vt:lpstr>
      <vt:lpstr>Appendix C: Contact Wound Care Products</vt:lpstr>
      <vt:lpstr>Appendix D:  Wound Care Cover Dressings</vt:lpstr>
      <vt:lpstr>5. Discharge Planning and Care</vt:lpstr>
      <vt:lpstr>5. Discharge Planning and Care</vt:lpstr>
      <vt:lpstr>5. Discharge Planning and Care</vt:lpstr>
      <vt:lpstr>5. Discharge Planning and Care</vt:lpstr>
      <vt:lpstr>5. Discharge Planning and Care</vt:lpstr>
      <vt:lpstr>6. Follow-up Care</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Oxidative Damage in Bipolar Disorder</dc:title>
  <dc:creator>Ana Andreazzza</dc:creator>
  <cp:lastModifiedBy>Robin McLeod</cp:lastModifiedBy>
  <cp:revision>201</cp:revision>
  <cp:lastPrinted>2019-01-22T21:06:01Z</cp:lastPrinted>
  <dcterms:created xsi:type="dcterms:W3CDTF">2012-03-03T23:58:55Z</dcterms:created>
  <dcterms:modified xsi:type="dcterms:W3CDTF">2019-02-07T20:32:13Z</dcterms:modified>
</cp:coreProperties>
</file>